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529" r:id="rId3"/>
    <p:sldId id="487" r:id="rId5"/>
    <p:sldId id="504" r:id="rId6"/>
    <p:sldId id="496" r:id="rId7"/>
    <p:sldId id="497" r:id="rId8"/>
    <p:sldId id="521" r:id="rId9"/>
    <p:sldId id="530" r:id="rId10"/>
    <p:sldId id="506" r:id="rId11"/>
    <p:sldId id="476" r:id="rId12"/>
    <p:sldId id="532" r:id="rId13"/>
    <p:sldId id="533" r:id="rId14"/>
    <p:sldId id="510" r:id="rId15"/>
    <p:sldId id="523" r:id="rId16"/>
    <p:sldId id="511" r:id="rId17"/>
    <p:sldId id="513" r:id="rId18"/>
    <p:sldId id="479" r:id="rId19"/>
    <p:sldId id="522" r:id="rId20"/>
    <p:sldId id="524" r:id="rId21"/>
    <p:sldId id="516" r:id="rId22"/>
    <p:sldId id="525" r:id="rId23"/>
    <p:sldId id="526" r:id="rId24"/>
    <p:sldId id="527" r:id="rId25"/>
    <p:sldId id="518" r:id="rId26"/>
    <p:sldId id="535" r:id="rId27"/>
    <p:sldId id="536" r:id="rId28"/>
    <p:sldId id="537" r:id="rId29"/>
    <p:sldId id="538" r:id="rId30"/>
    <p:sldId id="520" r:id="rId31"/>
    <p:sldId id="493" r:id="rId32"/>
  </p:sldIdLst>
  <p:sldSz cx="9721850" cy="5400675"/>
  <p:notesSz cx="6858000" cy="9144000"/>
  <p:defaultTextStyle>
    <a:defPPr>
      <a:defRPr lang="zh-CN"/>
    </a:defPPr>
    <a:lvl1pPr algn="l" defTabSz="96647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82600" indent="-25400" algn="l" defTabSz="96647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67105" indent="-52705" algn="l" defTabSz="96647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450975" indent="-79375" algn="l" defTabSz="96647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935480" indent="-106680" algn="l" defTabSz="966470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  <a:srgbClr val="C679FF"/>
    <a:srgbClr val="336600"/>
    <a:srgbClr val="3B5D19"/>
    <a:srgbClr val="989E62"/>
    <a:srgbClr val="CAA2A2"/>
    <a:srgbClr val="FFDBAB"/>
    <a:srgbClr val="FF9201"/>
    <a:srgbClr val="60A701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98" autoAdjust="0"/>
    <p:restoredTop sz="94660"/>
  </p:normalViewPr>
  <p:slideViewPr>
    <p:cSldViewPr>
      <p:cViewPr>
        <p:scale>
          <a:sx n="80" d="100"/>
          <a:sy n="80" d="100"/>
        </p:scale>
        <p:origin x="-612" y="-252"/>
      </p:cViewPr>
      <p:guideLst>
        <p:guide orient="horz" pos="1701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74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74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CBFAF72-1563-47D6-B7E6-34529404EE30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74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74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219187B-8851-4471-879F-35BFB0C031C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74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74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01866E4-F001-4660-AF58-DE5DC3ECCFA6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85800"/>
            <a:ext cx="6172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74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74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7079287-648C-4B3D-8FE1-F0E0722F132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66470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2600" algn="l" defTabSz="966470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67105" algn="l" defTabSz="966470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50975" algn="l" defTabSz="966470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35480" algn="l" defTabSz="966470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19350" algn="l" defTabSz="9677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3220" algn="l" defTabSz="9677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87090" algn="l" defTabSz="9677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0960" algn="l" defTabSz="96774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42900" y="685800"/>
            <a:ext cx="61722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CC972-9785-4DB9-AB6B-8E0DE979E0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42900" y="685800"/>
            <a:ext cx="61722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CC972-9785-4DB9-AB6B-8E0DE979E0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ACD1D-A0DD-4B58-93E9-580A2FC3F5C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42900" y="685800"/>
            <a:ext cx="61722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CC972-9785-4DB9-AB6B-8E0DE979E0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42900" y="685800"/>
            <a:ext cx="61722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CC972-9785-4DB9-AB6B-8E0DE979E0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42900" y="685800"/>
            <a:ext cx="61722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1F497D5-1B80-4FC8-A26B-046D2A69E69E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42900" y="685800"/>
            <a:ext cx="61722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CC972-9785-4DB9-AB6B-8E0DE979E0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42900" y="685800"/>
            <a:ext cx="61722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CC972-9785-4DB9-AB6B-8E0DE979E0D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:\我的模板\中国风模板\中国风模板05\宽版\树叶\树叶01.png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4181" y="-109537"/>
            <a:ext cx="208279" cy="31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I:\我的模板\中国风模板\中国风模板05\宽版\树叶\树叶02.png"/>
          <p:cNvPicPr>
            <a:picLocks noChangeAspect="1" noChangeArrowheads="1"/>
          </p:cNvPicPr>
          <p:nvPr userDrawn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88" y="-176845"/>
            <a:ext cx="351760" cy="38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I:\我的模板\中国风模板\中国风模板05\宽版\树叶\树叶03.png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9283" y="113391"/>
            <a:ext cx="249935" cy="31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:\我的模板\中国风模板\中国风模板05\宽版\树叶\树叶04.png"/>
          <p:cNvPicPr>
            <a:picLocks noChangeAspect="1" noChangeArrowheads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339934" y="-109537"/>
            <a:ext cx="425815" cy="22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:\我的模板\中国风模板\中国风模板05\宽版\树叶\树叶04.png"/>
          <p:cNvPicPr>
            <a:picLocks noChangeAspect="1" noChangeArrowheads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 rot="14413850">
            <a:off x="-311446" y="534360"/>
            <a:ext cx="425815" cy="22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:\我的模板\中国风模板\中国风模板05\宽版\页面2\切片\柳树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3139" y="1"/>
            <a:ext cx="1832150" cy="5163513"/>
          </a:xfrm>
          <a:prstGeom prst="rect">
            <a:avLst/>
          </a:prstGeom>
          <a:noFill/>
        </p:spPr>
      </p:pic>
      <p:pic>
        <p:nvPicPr>
          <p:cNvPr id="8" name="Picture 3" descr="I:\我的模板\中国风模板\中国风模板05\宽版\页面2\切片\墨竹01.png"/>
          <p:cNvPicPr>
            <a:picLocks noChangeAspect="1" noChangeArrowheads="1"/>
          </p:cNvPicPr>
          <p:nvPr userDrawn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" y="0"/>
            <a:ext cx="3481982" cy="3499884"/>
          </a:xfrm>
          <a:prstGeom prst="rect">
            <a:avLst/>
          </a:prstGeom>
          <a:noFill/>
        </p:spPr>
      </p:pic>
      <p:pic>
        <p:nvPicPr>
          <p:cNvPr id="11" name="Picture 2" descr="C:\Users\zjd\Desktop\Nipic_9038048_20120601161118540369.png"/>
          <p:cNvPicPr>
            <a:picLocks noChangeAspect="1" noChangeArrowheads="1"/>
          </p:cNvPicPr>
          <p:nvPr userDrawn="1"/>
        </p:nvPicPr>
        <p:blipFill rotWithShape="1">
          <a:blip r:embed="rId8" cstate="email"/>
          <a:srcRect/>
          <a:stretch>
            <a:fillRect/>
          </a:stretch>
        </p:blipFill>
        <p:spPr bwMode="auto">
          <a:xfrm>
            <a:off x="5941045" y="3166320"/>
            <a:ext cx="3780805" cy="239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1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7802 -0.00706 C -0.07802 -0.00676 -0.00611 0.14588 0.01696 0.27765 C 0.04003 0.40882 -0.06174 0.54324 -0.05767 0.67294 C -0.0536 0.80235 -0.02239 0.88706 -0.11059 0.94588 " pathEditMode="relative" rAng="0" ptsTypes="fssf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4" y="4764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8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34 1.17647E-6 C 0.00085 0.05088 -0.01391 0.19441 -0.00204 0.29 C 0.01051 0.38529 0.07479 0.48794 0.07293 0.5747 C 0.07123 0.66147 -0.03155 0.685 -0.01255 0.81 C 0.00644 0.935 0.1518 1.02029 0.19505 1.07588 " pathEditMode="relative" rAng="0" ptsTypes="fsasf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09" y="5379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1" presetClass="path" presetSubtype="0" repeatCount="indefinite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1323 -0.14177 C 0.06106 -0.11589 0.22965 0.03382 0.2271 0.14294 C 0.22456 0.23911 -0.00509 0.34147 -0.0017 0.43529 C 0.0017 0.52882 0.22676 0.62411 0.24796 0.70353 C 0.26917 0.78294 0.15078 0.86882 0.12517 0.91235 " pathEditMode="relative" rAng="0" ptsTypes="faaaf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2" y="5270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8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3951 -0.03705 C 0.058 0.00589 0.1272 0.02883 0.12584 0.19589 C 0.12449 0.36295 0.03103 0.35177 0.02951 0.43589 C 0.03578 0.51471 0.13704 0.61971 0.11652 0.7 C 0.09599 0.7803 -0.05004 0.87324 -0.0938 0.91883 " pathEditMode="relative" rAng="0" ptsTypes="fsfaf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8" y="477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1" presetClass="path" presetSubtype="0" repeatCount="indefinite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.00017 2.35294E-6 C 0.02442 0.03 0.15366 0.11147 0.14552 0.18235 C 0.13738 0.25323 -0.05445 0.35147 -0.04851 0.4247 C -0.04257 0.49764 0.17792 0.55059 0.1808 0.62235 C 0.18368 0.69353 0.01323 0.8047 -0.03087 0.85264 " pathEditMode="relative" rAng="0" ptsTypes="faaaF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5" y="4261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zjd\Desktop\Nipic_9038048_20120601161118540369.png"/>
          <p:cNvPicPr>
            <a:picLocks noChangeAspect="1" noChangeArrowheads="1"/>
          </p:cNvPicPr>
          <p:nvPr userDrawn="1"/>
        </p:nvPicPr>
        <p:blipFill rotWithShape="1">
          <a:blip r:embed="rId2" cstate="email"/>
          <a:srcRect/>
          <a:stretch>
            <a:fillRect/>
          </a:stretch>
        </p:blipFill>
        <p:spPr bwMode="auto">
          <a:xfrm>
            <a:off x="5941045" y="3166320"/>
            <a:ext cx="3780805" cy="239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6094" y="216279"/>
            <a:ext cx="8749665" cy="9001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6094" y="1260159"/>
            <a:ext cx="8749665" cy="356419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86092" y="5005627"/>
            <a:ext cx="2268432" cy="287536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321632" y="5005627"/>
            <a:ext cx="3078586" cy="28753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967326" y="5005627"/>
            <a:ext cx="2268432" cy="287536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/>
          <p:cNvSpPr>
            <a:spLocks noGrp="1"/>
          </p:cNvSpPr>
          <p:nvPr>
            <p:ph type="pic" sz="quarter" idx="10"/>
          </p:nvPr>
        </p:nvSpPr>
        <p:spPr>
          <a:xfrm>
            <a:off x="1062064" y="1042632"/>
            <a:ext cx="2372168" cy="2634080"/>
          </a:xfrm>
          <a:custGeom>
            <a:avLst/>
            <a:gdLst>
              <a:gd name="connsiteX0" fmla="*/ 0 w 2974894"/>
              <a:gd name="connsiteY0" fmla="*/ 0 h 3344863"/>
              <a:gd name="connsiteX1" fmla="*/ 2974894 w 2974894"/>
              <a:gd name="connsiteY1" fmla="*/ 0 h 3344863"/>
              <a:gd name="connsiteX2" fmla="*/ 2974894 w 2974894"/>
              <a:gd name="connsiteY2" fmla="*/ 3344863 h 3344863"/>
              <a:gd name="connsiteX3" fmla="*/ 0 w 2974894"/>
              <a:gd name="connsiteY3" fmla="*/ 3344863 h 3344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4894" h="3344863">
                <a:moveTo>
                  <a:pt x="0" y="0"/>
                </a:moveTo>
                <a:lnTo>
                  <a:pt x="2974894" y="0"/>
                </a:lnTo>
                <a:lnTo>
                  <a:pt x="2974894" y="3344863"/>
                </a:lnTo>
                <a:lnTo>
                  <a:pt x="0" y="3344863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chemeClr val="bg1"/>
            </a:solidFill>
          </a:ln>
        </p:spPr>
        <p:txBody>
          <a:bodyPr wrap="square" lIns="72585" tIns="36293" rIns="72585" bIns="36293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10" name="任意多边形: 形状 9"/>
          <p:cNvSpPr>
            <a:spLocks noGrp="1"/>
          </p:cNvSpPr>
          <p:nvPr>
            <p:ph type="pic" sz="quarter" idx="11"/>
          </p:nvPr>
        </p:nvSpPr>
        <p:spPr>
          <a:xfrm>
            <a:off x="3675288" y="1042632"/>
            <a:ext cx="2372168" cy="2634080"/>
          </a:xfrm>
          <a:custGeom>
            <a:avLst/>
            <a:gdLst>
              <a:gd name="connsiteX0" fmla="*/ 0 w 2974894"/>
              <a:gd name="connsiteY0" fmla="*/ 0 h 3344863"/>
              <a:gd name="connsiteX1" fmla="*/ 2974894 w 2974894"/>
              <a:gd name="connsiteY1" fmla="*/ 0 h 3344863"/>
              <a:gd name="connsiteX2" fmla="*/ 2974894 w 2974894"/>
              <a:gd name="connsiteY2" fmla="*/ 3344863 h 3344863"/>
              <a:gd name="connsiteX3" fmla="*/ 0 w 2974894"/>
              <a:gd name="connsiteY3" fmla="*/ 3344863 h 3344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4894" h="3344863">
                <a:moveTo>
                  <a:pt x="0" y="0"/>
                </a:moveTo>
                <a:lnTo>
                  <a:pt x="2974894" y="0"/>
                </a:lnTo>
                <a:lnTo>
                  <a:pt x="2974894" y="3344863"/>
                </a:lnTo>
                <a:lnTo>
                  <a:pt x="0" y="3344863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chemeClr val="bg1"/>
            </a:solidFill>
          </a:ln>
        </p:spPr>
        <p:txBody>
          <a:bodyPr wrap="square" lIns="72585" tIns="36293" rIns="72585" bIns="36293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11" name="任意多边形: 形状 10"/>
          <p:cNvSpPr>
            <a:spLocks noGrp="1"/>
          </p:cNvSpPr>
          <p:nvPr>
            <p:ph type="pic" sz="quarter" idx="12"/>
          </p:nvPr>
        </p:nvSpPr>
        <p:spPr>
          <a:xfrm>
            <a:off x="6276228" y="1042632"/>
            <a:ext cx="2372168" cy="2634080"/>
          </a:xfrm>
          <a:custGeom>
            <a:avLst/>
            <a:gdLst>
              <a:gd name="connsiteX0" fmla="*/ 0 w 2974894"/>
              <a:gd name="connsiteY0" fmla="*/ 0 h 3344863"/>
              <a:gd name="connsiteX1" fmla="*/ 2974894 w 2974894"/>
              <a:gd name="connsiteY1" fmla="*/ 0 h 3344863"/>
              <a:gd name="connsiteX2" fmla="*/ 2974894 w 2974894"/>
              <a:gd name="connsiteY2" fmla="*/ 3344863 h 3344863"/>
              <a:gd name="connsiteX3" fmla="*/ 0 w 2974894"/>
              <a:gd name="connsiteY3" fmla="*/ 3344863 h 3344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4894" h="3344863">
                <a:moveTo>
                  <a:pt x="0" y="0"/>
                </a:moveTo>
                <a:lnTo>
                  <a:pt x="2974894" y="0"/>
                </a:lnTo>
                <a:lnTo>
                  <a:pt x="2974894" y="3344863"/>
                </a:lnTo>
                <a:lnTo>
                  <a:pt x="0" y="3344863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chemeClr val="bg1"/>
            </a:solidFill>
          </a:ln>
        </p:spPr>
        <p:txBody>
          <a:bodyPr wrap="square" lIns="72585" tIns="36293" rIns="72585" bIns="36293">
            <a:noAutofit/>
          </a:bodyPr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00">
        <p:blinds dir="vert"/>
      </p:transition>
    </mc:Choice>
    <mc:Fallback>
      <p:transition spd="slow" advTm="6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721850" cy="5400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flipV="1">
            <a:off x="2128603" y="-1714"/>
            <a:ext cx="5344132" cy="2371528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dist="38100" dir="5400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 userDrawn="1"/>
        </p:nvSpPr>
        <p:spPr>
          <a:xfrm flipV="1">
            <a:off x="3050263" y="5636"/>
            <a:ext cx="3521585" cy="1562749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dist="38100" dir="5400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2539742">
            <a:off x="1073534" y="3243253"/>
            <a:ext cx="4271698" cy="36005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  <a:gs pos="47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 rot="19060258" flipH="1">
            <a:off x="4274555" y="3258046"/>
            <a:ext cx="4271698" cy="36005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  <a:gs pos="78000">
                <a:schemeClr val="bg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 userDrawn="1"/>
        </p:nvSpPr>
        <p:spPr>
          <a:xfrm>
            <a:off x="4123052" y="4790053"/>
            <a:ext cx="1376009" cy="610623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88900" dist="38100" dir="16200000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: 形状 18"/>
          <p:cNvSpPr/>
          <p:nvPr userDrawn="1"/>
        </p:nvSpPr>
        <p:spPr>
          <a:xfrm rot="2608056">
            <a:off x="-1947600" y="2361667"/>
            <a:ext cx="5746853" cy="3276407"/>
          </a:xfrm>
          <a:custGeom>
            <a:avLst/>
            <a:gdLst>
              <a:gd name="connsiteX0" fmla="*/ 0 w 7207027"/>
              <a:gd name="connsiteY0" fmla="*/ 0 h 4160517"/>
              <a:gd name="connsiteX1" fmla="*/ 7207027 w 7207027"/>
              <a:gd name="connsiteY1" fmla="*/ 0 h 4160517"/>
              <a:gd name="connsiteX2" fmla="*/ 7207027 w 7207027"/>
              <a:gd name="connsiteY2" fmla="*/ 1097469 h 4160517"/>
              <a:gd name="connsiteX3" fmla="*/ 3975590 w 7207027"/>
              <a:gd name="connsiteY3" fmla="*/ 4160517 h 4160517"/>
              <a:gd name="connsiteX4" fmla="*/ 3943715 w 7207027"/>
              <a:gd name="connsiteY4" fmla="*/ 4160517 h 4160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07027" h="4160517">
                <a:moveTo>
                  <a:pt x="0" y="0"/>
                </a:moveTo>
                <a:lnTo>
                  <a:pt x="7207027" y="0"/>
                </a:lnTo>
                <a:lnTo>
                  <a:pt x="7207027" y="1097469"/>
                </a:lnTo>
                <a:lnTo>
                  <a:pt x="3975590" y="4160517"/>
                </a:lnTo>
                <a:lnTo>
                  <a:pt x="3943715" y="4160517"/>
                </a:lnTo>
                <a:close/>
              </a:path>
            </a:pathLst>
          </a:custGeom>
          <a:blipFill dpi="0" rotWithShape="0">
            <a:blip r:embed="rId2" cstate="print"/>
            <a:srcRect/>
            <a:stretch>
              <a:fillRect l="-41752" r="-49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/>
          </a:p>
        </p:txBody>
      </p:sp>
      <p:sp>
        <p:nvSpPr>
          <p:cNvPr id="9801" name="副标题 2"/>
          <p:cNvSpPr>
            <a:spLocks noGrp="1"/>
          </p:cNvSpPr>
          <p:nvPr userDrawn="1">
            <p:ph type="subTitle" idx="1"/>
          </p:nvPr>
        </p:nvSpPr>
        <p:spPr>
          <a:xfrm>
            <a:off x="2657574" y="2453964"/>
            <a:ext cx="4271698" cy="440054"/>
          </a:xfrm>
          <a:prstGeom prst="rect">
            <a:avLst/>
          </a:prstGeom>
        </p:spPr>
        <p:txBody>
          <a:bodyPr lIns="72585" tIns="36293" rIns="72585" bIns="36293" anchor="ctr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363220" indent="0" algn="ctr">
              <a:buNone/>
              <a:defRPr sz="1600"/>
            </a:lvl2pPr>
            <a:lvl3pPr marL="725805" indent="0" algn="ctr">
              <a:buNone/>
              <a:defRPr sz="1400"/>
            </a:lvl3pPr>
            <a:lvl4pPr marL="1089025" indent="0" algn="ctr">
              <a:buNone/>
              <a:defRPr sz="1300"/>
            </a:lvl4pPr>
            <a:lvl5pPr marL="1451610" indent="0" algn="ctr">
              <a:buNone/>
              <a:defRPr sz="1300"/>
            </a:lvl5pPr>
            <a:lvl6pPr marL="1814830" indent="0" algn="ctr">
              <a:buNone/>
              <a:defRPr sz="1300"/>
            </a:lvl6pPr>
            <a:lvl7pPr marL="2177415" indent="0" algn="ctr">
              <a:buNone/>
              <a:defRPr sz="1300"/>
            </a:lvl7pPr>
            <a:lvl8pPr marL="2540635" indent="0" algn="ctr">
              <a:buNone/>
              <a:defRPr sz="1300"/>
            </a:lvl8pPr>
            <a:lvl9pPr marL="2903220" indent="0" algn="ctr">
              <a:buNone/>
              <a:defRPr sz="1300"/>
            </a:lvl9pPr>
          </a:lstStyle>
          <a:p>
            <a:r>
              <a:rPr lang="en-US" dirty="0"/>
              <a:t>Click to edit Master subtitle style</a:t>
            </a:r>
            <a:endParaRPr lang="en-US" dirty="0"/>
          </a:p>
        </p:txBody>
      </p:sp>
      <p:sp>
        <p:nvSpPr>
          <p:cNvPr id="9802" name="标题 1"/>
          <p:cNvSpPr>
            <a:spLocks noGrp="1"/>
          </p:cNvSpPr>
          <p:nvPr userDrawn="1">
            <p:ph type="ctrTitle"/>
          </p:nvPr>
        </p:nvSpPr>
        <p:spPr>
          <a:xfrm>
            <a:off x="2657574" y="1463343"/>
            <a:ext cx="4271698" cy="990621"/>
          </a:xfrm>
          <a:prstGeom prst="rect">
            <a:avLst/>
          </a:prstGeom>
        </p:spPr>
        <p:txBody>
          <a:bodyPr lIns="72585" tIns="36293" rIns="72585" bIns="36293" anchor="ctr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13" name="文本占位符 1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657574" y="3761463"/>
            <a:ext cx="4271698" cy="233313"/>
          </a:xfrm>
          <a:prstGeom prst="rect">
            <a:avLst/>
          </a:prstGeom>
        </p:spPr>
        <p:txBody>
          <a:bodyPr vert="horz" lIns="72585" tIns="36293" rIns="72585" bIns="36293" anchor="ctr">
            <a:noAutofit/>
          </a:bodyPr>
          <a:lstStyle>
            <a:lvl1pPr marL="0" indent="0" algn="ctr">
              <a:buNone/>
              <a:defRPr sz="1200" b="0">
                <a:solidFill>
                  <a:schemeClr val="tx1"/>
                </a:solidFill>
              </a:defRPr>
            </a:lvl1pPr>
            <a:lvl2pPr marL="363220" indent="0">
              <a:buNone/>
              <a:defRPr/>
            </a:lvl2pPr>
            <a:lvl3pPr marL="725805" indent="0">
              <a:buNone/>
              <a:defRPr/>
            </a:lvl3pPr>
            <a:lvl4pPr marL="1089025" indent="0">
              <a:buNone/>
              <a:defRPr/>
            </a:lvl4pPr>
            <a:lvl5pPr marL="1451610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  <p:sp>
        <p:nvSpPr>
          <p:cNvPr id="14" name="文本占位符 13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657573" y="3522164"/>
            <a:ext cx="4271698" cy="233313"/>
          </a:xfrm>
          <a:prstGeom prst="rect">
            <a:avLst/>
          </a:prstGeom>
        </p:spPr>
        <p:txBody>
          <a:bodyPr vert="horz" lIns="72585" tIns="36293" rIns="72585" bIns="36293" anchor="ctr">
            <a:noAutofit/>
          </a:bodyPr>
          <a:lstStyle>
            <a:lvl1pPr marL="0" indent="0" algn="ctr">
              <a:buNone/>
              <a:defRPr sz="1200" b="0">
                <a:solidFill>
                  <a:schemeClr val="tx1"/>
                </a:solidFill>
              </a:defRPr>
            </a:lvl1pPr>
            <a:lvl2pPr marL="363220" indent="0">
              <a:buNone/>
              <a:defRPr/>
            </a:lvl2pPr>
            <a:lvl3pPr marL="725805" indent="0">
              <a:buNone/>
              <a:defRPr/>
            </a:lvl3pPr>
            <a:lvl4pPr marL="1089025" indent="0">
              <a:buNone/>
              <a:defRPr/>
            </a:lvl4pPr>
            <a:lvl5pPr marL="1451610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  <a:endParaRPr lang="en-US" altLang="zh-C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image" Target="../media/image9.jpeg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"/>
            <a:ext cx="9730011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66470" rtl="0" fontAlgn="base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966470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61950" indent="-361950" algn="l" defTabSz="96647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indent="-301625" algn="l" defTabSz="96647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indent="-241300" algn="l" defTabSz="96647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2275" indent="-241300" algn="l" defTabSz="96647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indent="-241300" algn="l" defTabSz="96647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285" indent="-241935" algn="l" defTabSz="9677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5155" indent="-241935" algn="l" defTabSz="9677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025" indent="-241935" algn="l" defTabSz="9677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2895" indent="-241935" algn="l" defTabSz="9677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87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74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61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48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35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322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709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0960" algn="l" defTabSz="9677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microsoft.com/office/2007/relationships/hdphoto" Target="../media/image15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jpeg"/><Relationship Id="rId8" Type="http://schemas.openxmlformats.org/officeDocument/2006/relationships/image" Target="../media/image18.jpeg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1" Type="http://schemas.openxmlformats.org/officeDocument/2006/relationships/notesSlide" Target="../notesSlides/notesSlide3.xml"/><Relationship Id="rId10" Type="http://schemas.openxmlformats.org/officeDocument/2006/relationships/slideLayout" Target="../slideLayouts/slideLayout5.xml"/><Relationship Id="rId1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0.png"/><Relationship Id="rId2" Type="http://schemas.microsoft.com/office/2007/relationships/media" Target="file:///C:\Users\hp\Desktop\&#40718;\&#38518;&#40560;&#40718;.avi" TargetMode="External"/><Relationship Id="rId1" Type="http://schemas.openxmlformats.org/officeDocument/2006/relationships/video" Target="file:///C:\Users\hp\Desktop\&#40718;\&#38518;&#40560;&#40718;.avi" TargetMode="Externa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microsoft.com/office/2007/relationships/media" Target="file:///C:\Users\hp\Desktop\&#40718;\&#40718;&#30340;&#28436;&#21464;&#65288;&#26080;&#38899;&#29256;&#65289;.avi" TargetMode="External"/><Relationship Id="rId3" Type="http://schemas.openxmlformats.org/officeDocument/2006/relationships/video" Target="file:///C:\Users\hp\Desktop\&#40718;\&#40718;&#30340;&#28436;&#21464;&#65288;&#26080;&#38899;&#29256;&#65289;.avi" TargetMode="External"/><Relationship Id="rId2" Type="http://schemas.openxmlformats.org/officeDocument/2006/relationships/image" Target="../media/image22.GIF"/><Relationship Id="rId1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17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3.jpeg"/><Relationship Id="rId3" Type="http://schemas.openxmlformats.org/officeDocument/2006/relationships/image" Target="../media/image17.jpe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5.jpeg"/><Relationship Id="rId3" Type="http://schemas.openxmlformats.org/officeDocument/2006/relationships/image" Target="../media/image54.jpe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6.jpeg"/><Relationship Id="rId3" Type="http://schemas.openxmlformats.org/officeDocument/2006/relationships/image" Target="../media/image51.jpe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3" Type="http://schemas.openxmlformats.org/officeDocument/2006/relationships/image" Target="../media/image57.jpe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6.png"/><Relationship Id="rId8" Type="http://schemas.openxmlformats.org/officeDocument/2006/relationships/image" Target="../media/image65.png"/><Relationship Id="rId7" Type="http://schemas.openxmlformats.org/officeDocument/2006/relationships/image" Target="../media/image64.png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3" Type="http://schemas.openxmlformats.org/officeDocument/2006/relationships/image" Target="../media/image60.jpeg"/><Relationship Id="rId2" Type="http://schemas.openxmlformats.org/officeDocument/2006/relationships/image" Target="../media/image38.png"/><Relationship Id="rId16" Type="http://schemas.openxmlformats.org/officeDocument/2006/relationships/slideLayout" Target="../slideLayouts/slideLayout2.xml"/><Relationship Id="rId15" Type="http://schemas.openxmlformats.org/officeDocument/2006/relationships/image" Target="../media/image72.png"/><Relationship Id="rId14" Type="http://schemas.openxmlformats.org/officeDocument/2006/relationships/image" Target="../media/image71.png"/><Relationship Id="rId13" Type="http://schemas.openxmlformats.org/officeDocument/2006/relationships/image" Target="../media/image70.png"/><Relationship Id="rId12" Type="http://schemas.openxmlformats.org/officeDocument/2006/relationships/image" Target="../media/image69.png"/><Relationship Id="rId11" Type="http://schemas.openxmlformats.org/officeDocument/2006/relationships/image" Target="../media/image68.png"/><Relationship Id="rId10" Type="http://schemas.openxmlformats.org/officeDocument/2006/relationships/image" Target="../media/image67.png"/><Relationship Id="rId1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.xml"/><Relationship Id="rId8" Type="http://schemas.openxmlformats.org/officeDocument/2006/relationships/image" Target="../media/image76.png"/><Relationship Id="rId7" Type="http://schemas.microsoft.com/office/2007/relationships/media" Target="file:///C:\Users\hp\Desktop\&#40718;\&#20851;&#22823;&#27954;%20-%20&#23569;&#24180;&#28216;.mp3" TargetMode="External"/><Relationship Id="rId6" Type="http://schemas.openxmlformats.org/officeDocument/2006/relationships/audio" Target="file:///C:\Users\hp\Desktop\&#40718;\&#20851;&#22823;&#27954;%20-%20&#23569;&#24180;&#28216;.mp3" TargetMode="External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3" Type="http://schemas.openxmlformats.org/officeDocument/2006/relationships/image" Target="../media/image73.jpe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4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82.jpeg"/><Relationship Id="rId8" Type="http://schemas.openxmlformats.org/officeDocument/2006/relationships/image" Target="../media/image17.jpeg"/><Relationship Id="rId7" Type="http://schemas.openxmlformats.org/officeDocument/2006/relationships/image" Target="../media/image81.jpeg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3" Type="http://schemas.openxmlformats.org/officeDocument/2006/relationships/image" Target="../media/image77.jpeg"/><Relationship Id="rId2" Type="http://schemas.openxmlformats.org/officeDocument/2006/relationships/image" Target="../media/image38.png"/><Relationship Id="rId10" Type="http://schemas.openxmlformats.org/officeDocument/2006/relationships/slideLayout" Target="../slideLayouts/slideLayout4.xml"/><Relationship Id="rId1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4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2124621" y="2988369"/>
            <a:ext cx="2304256" cy="21305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8061325" y="3413760"/>
            <a:ext cx="1601443" cy="19869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60325" y="3413761"/>
            <a:ext cx="1463041" cy="198691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-187123" y="4704398"/>
            <a:ext cx="9838354" cy="1392555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2688625" y="2393641"/>
            <a:ext cx="532139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02" b="96991" l="100" r="99700">
                        <a14:foregroundMark x1="53100" y1="602" x2="8900" y2="33200"/>
                        <a14:foregroundMark x1="11200" y1="32197" x2="100" y2="39920"/>
                        <a14:foregroundMark x1="3700" y1="67101" x2="8700" y2="71715"/>
                        <a14:foregroundMark x1="57800" y1="7322" x2="62000" y2="7523"/>
                        <a14:foregroundMark x1="93300" y1="38415" x2="99700" y2="42828"/>
                        <a14:foregroundMark x1="7200" y1="41825" x2="7600" y2="86760"/>
                        <a14:foregroundMark x1="28300" y1="48746" x2="500" y2="72919"/>
                        <a14:foregroundMark x1="11800" y1="78435" x2="34500" y2="94684"/>
                        <a14:foregroundMark x1="86600" y1="84654" x2="59100" y2="96991"/>
                        <a14:foregroundMark x1="92000" y1="76530" x2="98700" y2="612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89077">
            <a:off x="3780805" y="612105"/>
            <a:ext cx="2304256" cy="2297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矩形 20"/>
          <p:cNvSpPr/>
          <p:nvPr/>
        </p:nvSpPr>
        <p:spPr>
          <a:xfrm>
            <a:off x="4284861" y="972145"/>
            <a:ext cx="13179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 dirty="0" smtClean="0">
                <a:ln w="12700">
                  <a:solidFill>
                    <a:srgbClr val="336600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鼎</a:t>
            </a:r>
            <a:endParaRPr lang="zh-CN" altLang="en-US" sz="8800" b="1" cap="none" spc="0" dirty="0">
              <a:ln w="12700">
                <a:solidFill>
                  <a:srgbClr val="336600"/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8120407" y="3708449"/>
            <a:ext cx="1601443" cy="19869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0" y="3924473"/>
            <a:ext cx="1463041" cy="1986914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2688625" y="2393641"/>
            <a:ext cx="532139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81" descr="04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</a:blip>
          <a:srcRect/>
          <a:stretch>
            <a:fillRect/>
          </a:stretch>
        </p:blipFill>
        <p:spPr bwMode="auto">
          <a:xfrm>
            <a:off x="0" y="684113"/>
            <a:ext cx="10117509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/>
          <p:cNvSpPr/>
          <p:nvPr/>
        </p:nvSpPr>
        <p:spPr>
          <a:xfrm>
            <a:off x="4138340" y="1832049"/>
            <a:ext cx="338201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问“鼎”博物</a:t>
            </a:r>
            <a:r>
              <a:rPr lang="en-US" altLang="zh-CN" sz="4000" b="1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</a:t>
            </a:r>
            <a:endParaRPr lang="en-US" altLang="zh-CN" sz="4000" b="1" dirty="0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大克鼎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2453" y="1404193"/>
            <a:ext cx="2547616" cy="3017143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1044501" y="612105"/>
            <a:ext cx="1800200" cy="864095"/>
            <a:chOff x="900485" y="540098"/>
            <a:chExt cx="2014607" cy="936103"/>
          </a:xfrm>
        </p:grpSpPr>
        <p:sp>
          <p:nvSpPr>
            <p:cNvPr id="3" name="MH_Other_1"/>
            <p:cNvSpPr/>
            <p:nvPr>
              <p:custDataLst>
                <p:tags r:id="rId2"/>
              </p:custDataLst>
            </p:nvPr>
          </p:nvSpPr>
          <p:spPr>
            <a:xfrm>
              <a:off x="900485" y="540098"/>
              <a:ext cx="2014607" cy="183293"/>
            </a:xfrm>
            <a:prstGeom prst="trapezoid">
              <a:avLst>
                <a:gd name="adj" fmla="val 67927"/>
              </a:avLst>
            </a:prstGeom>
            <a:solidFill>
              <a:srgbClr val="989E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5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MH_SubTitle_1"/>
            <p:cNvSpPr/>
            <p:nvPr>
              <p:custDataLst>
                <p:tags r:id="rId3"/>
              </p:custDataLst>
            </p:nvPr>
          </p:nvSpPr>
          <p:spPr>
            <a:xfrm>
              <a:off x="1064749" y="540099"/>
              <a:ext cx="1675255" cy="936102"/>
            </a:xfrm>
            <a:custGeom>
              <a:avLst/>
              <a:gdLst>
                <a:gd name="connsiteX0" fmla="*/ 0 w 1217613"/>
                <a:gd name="connsiteY0" fmla="*/ 0 h 992188"/>
                <a:gd name="connsiteX1" fmla="*/ 1217613 w 1217613"/>
                <a:gd name="connsiteY1" fmla="*/ 0 h 992188"/>
                <a:gd name="connsiteX2" fmla="*/ 1217613 w 1217613"/>
                <a:gd name="connsiteY2" fmla="*/ 677466 h 992188"/>
                <a:gd name="connsiteX3" fmla="*/ 608806 w 1217613"/>
                <a:gd name="connsiteY3" fmla="*/ 992188 h 992188"/>
                <a:gd name="connsiteX4" fmla="*/ 0 w 1217613"/>
                <a:gd name="connsiteY4" fmla="*/ 677466 h 99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7613" h="992188">
                  <a:moveTo>
                    <a:pt x="0" y="0"/>
                  </a:moveTo>
                  <a:lnTo>
                    <a:pt x="1217613" y="0"/>
                  </a:lnTo>
                  <a:lnTo>
                    <a:pt x="1217613" y="677466"/>
                  </a:lnTo>
                  <a:lnTo>
                    <a:pt x="608806" y="992188"/>
                  </a:lnTo>
                  <a:lnTo>
                    <a:pt x="0" y="677466"/>
                  </a:lnTo>
                  <a:close/>
                </a:path>
              </a:pathLst>
            </a:custGeom>
            <a:solidFill>
              <a:srgbClr val="989E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252000" anchor="ctr">
              <a:noAutofit/>
            </a:bodyPr>
            <a:lstStyle/>
            <a:p>
              <a:pPr algn="ctr">
                <a:defRPr/>
              </a:pPr>
              <a:r>
                <a:rPr lang="zh-CN" altLang="en-US" sz="3200" b="1" dirty="0" smtClean="0">
                  <a:solidFill>
                    <a:srgbClr val="FEFEFE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大克鼎</a:t>
              </a:r>
              <a:endParaRPr lang="zh-CN" altLang="en-US" sz="3200" b="1" dirty="0">
                <a:solidFill>
                  <a:srgbClr val="FEFEFE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978446" y="540096"/>
            <a:ext cx="2563811" cy="864096"/>
            <a:chOff x="3978446" y="540096"/>
            <a:chExt cx="2563811" cy="864096"/>
          </a:xfrm>
        </p:grpSpPr>
        <p:sp>
          <p:nvSpPr>
            <p:cNvPr id="5" name="MH_Other_2"/>
            <p:cNvSpPr/>
            <p:nvPr>
              <p:custDataLst>
                <p:tags r:id="rId4"/>
              </p:custDataLst>
            </p:nvPr>
          </p:nvSpPr>
          <p:spPr>
            <a:xfrm>
              <a:off x="3978446" y="540096"/>
              <a:ext cx="2563811" cy="192091"/>
            </a:xfrm>
            <a:prstGeom prst="trapezoid">
              <a:avLst>
                <a:gd name="adj" fmla="val 67927"/>
              </a:avLst>
            </a:prstGeom>
            <a:solidFill>
              <a:srgbClr val="989E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5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MH_SubTitle_2"/>
            <p:cNvSpPr/>
            <p:nvPr>
              <p:custDataLst>
                <p:tags r:id="rId5"/>
              </p:custDataLst>
            </p:nvPr>
          </p:nvSpPr>
          <p:spPr>
            <a:xfrm>
              <a:off x="4140845" y="540097"/>
              <a:ext cx="2087521" cy="864095"/>
            </a:xfrm>
            <a:custGeom>
              <a:avLst/>
              <a:gdLst>
                <a:gd name="connsiteX0" fmla="*/ 0 w 1217612"/>
                <a:gd name="connsiteY0" fmla="*/ 0 h 992188"/>
                <a:gd name="connsiteX1" fmla="*/ 1217612 w 1217612"/>
                <a:gd name="connsiteY1" fmla="*/ 0 h 992188"/>
                <a:gd name="connsiteX2" fmla="*/ 1217612 w 1217612"/>
                <a:gd name="connsiteY2" fmla="*/ 677466 h 992188"/>
                <a:gd name="connsiteX3" fmla="*/ 608806 w 1217612"/>
                <a:gd name="connsiteY3" fmla="*/ 992188 h 992188"/>
                <a:gd name="connsiteX4" fmla="*/ 0 w 1217612"/>
                <a:gd name="connsiteY4" fmla="*/ 677466 h 99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7612" h="992188">
                  <a:moveTo>
                    <a:pt x="0" y="0"/>
                  </a:moveTo>
                  <a:lnTo>
                    <a:pt x="1217612" y="0"/>
                  </a:lnTo>
                  <a:lnTo>
                    <a:pt x="1217612" y="677466"/>
                  </a:lnTo>
                  <a:lnTo>
                    <a:pt x="608806" y="992188"/>
                  </a:lnTo>
                  <a:lnTo>
                    <a:pt x="0" y="677466"/>
                  </a:lnTo>
                  <a:close/>
                </a:path>
              </a:pathLst>
            </a:custGeom>
            <a:solidFill>
              <a:srgbClr val="989E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252000" anchor="ctr">
              <a:noAutofit/>
            </a:bodyPr>
            <a:lstStyle/>
            <a:p>
              <a:pPr algn="ctr">
                <a:defRPr/>
              </a:pPr>
              <a:r>
                <a:rPr lang="zh-CN" altLang="en-US" sz="3200" b="1" dirty="0" smtClean="0">
                  <a:solidFill>
                    <a:srgbClr val="FEFEFE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后母戊鼎</a:t>
              </a:r>
              <a:endParaRPr lang="zh-CN" altLang="en-US" sz="3200" b="1" dirty="0" smtClean="0">
                <a:solidFill>
                  <a:srgbClr val="FEFEFE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241464" y="540097"/>
            <a:ext cx="2011949" cy="864097"/>
            <a:chOff x="7241464" y="540097"/>
            <a:chExt cx="2011949" cy="864097"/>
          </a:xfrm>
        </p:grpSpPr>
        <p:sp>
          <p:nvSpPr>
            <p:cNvPr id="7" name="MH_Other_3"/>
            <p:cNvSpPr/>
            <p:nvPr>
              <p:custDataLst>
                <p:tags r:id="rId6"/>
              </p:custDataLst>
            </p:nvPr>
          </p:nvSpPr>
          <p:spPr>
            <a:xfrm>
              <a:off x="7241464" y="540097"/>
              <a:ext cx="2011949" cy="211299"/>
            </a:xfrm>
            <a:prstGeom prst="trapezoid">
              <a:avLst>
                <a:gd name="adj" fmla="val 67927"/>
              </a:avLst>
            </a:prstGeom>
            <a:solidFill>
              <a:srgbClr val="989E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5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MH_SubTitle_3"/>
            <p:cNvSpPr/>
            <p:nvPr>
              <p:custDataLst>
                <p:tags r:id="rId7"/>
              </p:custDataLst>
            </p:nvPr>
          </p:nvSpPr>
          <p:spPr>
            <a:xfrm>
              <a:off x="7403861" y="540098"/>
              <a:ext cx="1638178" cy="864096"/>
            </a:xfrm>
            <a:custGeom>
              <a:avLst/>
              <a:gdLst>
                <a:gd name="connsiteX0" fmla="*/ 0 w 1217613"/>
                <a:gd name="connsiteY0" fmla="*/ 0 h 992188"/>
                <a:gd name="connsiteX1" fmla="*/ 1217613 w 1217613"/>
                <a:gd name="connsiteY1" fmla="*/ 0 h 992188"/>
                <a:gd name="connsiteX2" fmla="*/ 1217613 w 1217613"/>
                <a:gd name="connsiteY2" fmla="*/ 677466 h 992188"/>
                <a:gd name="connsiteX3" fmla="*/ 608806 w 1217613"/>
                <a:gd name="connsiteY3" fmla="*/ 992188 h 992188"/>
                <a:gd name="connsiteX4" fmla="*/ 0 w 1217613"/>
                <a:gd name="connsiteY4" fmla="*/ 677466 h 99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7613" h="992188">
                  <a:moveTo>
                    <a:pt x="0" y="0"/>
                  </a:moveTo>
                  <a:lnTo>
                    <a:pt x="1217613" y="0"/>
                  </a:lnTo>
                  <a:lnTo>
                    <a:pt x="1217613" y="677466"/>
                  </a:lnTo>
                  <a:lnTo>
                    <a:pt x="608806" y="992188"/>
                  </a:lnTo>
                  <a:lnTo>
                    <a:pt x="0" y="677466"/>
                  </a:lnTo>
                  <a:close/>
                </a:path>
              </a:pathLst>
            </a:custGeom>
            <a:solidFill>
              <a:srgbClr val="989E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252000" anchor="ctr">
              <a:noAutofit/>
            </a:bodyPr>
            <a:lstStyle/>
            <a:p>
              <a:pPr algn="ctr">
                <a:defRPr/>
              </a:pPr>
              <a:r>
                <a:rPr lang="zh-CN" altLang="en-US" sz="3200" b="1" dirty="0" smtClean="0">
                  <a:solidFill>
                    <a:srgbClr val="FEFEFE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陶鹰鼎</a:t>
              </a:r>
              <a:endParaRPr lang="zh-CN" altLang="en-US" sz="3200" b="1" dirty="0" smtClean="0">
                <a:solidFill>
                  <a:srgbClr val="FEFEFE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26" name="图片 25" descr="后母戊大方鼎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4821" y="1620217"/>
            <a:ext cx="2447755" cy="2788905"/>
          </a:xfrm>
          <a:prstGeom prst="rect">
            <a:avLst/>
          </a:prstGeom>
        </p:spPr>
      </p:pic>
      <p:pic>
        <p:nvPicPr>
          <p:cNvPr id="28" name="图片 27" descr="陶鹰鼎 - 副本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C1BBAD"/>
              </a:clrFrom>
              <a:clrTo>
                <a:srgbClr val="C1BBA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49157" y="1764233"/>
            <a:ext cx="2520280" cy="26136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9556E-6 1.51586E-6 L -0.31109 1.5158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83858E-7 4.88837E-6 L -0.32936 0.0649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3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陶鹰鼎.avi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721850" cy="5400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3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8d5dfc46c71cd4344e0b738dd8e42093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1"/>
              </a:clrFrom>
              <a:clrTo>
                <a:srgbClr val="00000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1005" y="3564433"/>
            <a:ext cx="2998989" cy="1836242"/>
          </a:xfrm>
          <a:prstGeom prst="rect">
            <a:avLst/>
          </a:prstGeom>
        </p:spPr>
      </p:pic>
      <p:pic>
        <p:nvPicPr>
          <p:cNvPr id="6" name="鼎的演变（无音版）.avi">
            <a:hlinkClick r:id="" action="ppaction://media"/>
          </p:cNvPr>
          <p:cNvPicPr>
            <a:picLocks noRot="1"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764581" y="0"/>
            <a:ext cx="6120680" cy="42125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2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3" descr="未标题-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72152" y="0"/>
            <a:ext cx="4649698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图片 14" descr="未标题-2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C679FF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708797" y="180057"/>
            <a:ext cx="295641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图片 15" descr="未标题-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87298"/>
            <a:ext cx="3780805" cy="37250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8" name="图片 17" descr="未标题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989" y="3492425"/>
            <a:ext cx="1140967" cy="1131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644901" y="324073"/>
            <a:ext cx="1200329" cy="39604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600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鼎盛时代</a:t>
            </a:r>
            <a:endParaRPr lang="zh-CN" altLang="en-US" sz="6600" dirty="0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2" name="图片 13" descr="未标题-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80057"/>
            <a:ext cx="4068486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内容占位符 3" descr="IMG_227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3133" y="2564712"/>
            <a:ext cx="2988717" cy="283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8120407" y="3708449"/>
            <a:ext cx="1601443" cy="19869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0" y="3924473"/>
            <a:ext cx="1463041" cy="1986914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2688625" y="2393641"/>
            <a:ext cx="532139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81" descr="04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</a:blip>
          <a:srcRect/>
          <a:stretch>
            <a:fillRect/>
          </a:stretch>
        </p:blipFill>
        <p:spPr bwMode="auto">
          <a:xfrm>
            <a:off x="0" y="684113"/>
            <a:ext cx="10117509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/>
          <p:cNvSpPr/>
          <p:nvPr/>
        </p:nvSpPr>
        <p:spPr>
          <a:xfrm>
            <a:off x="4153555" y="1908249"/>
            <a:ext cx="338201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“鼎”鼎大名</a:t>
            </a:r>
            <a:r>
              <a:rPr lang="en-US" altLang="zh-CN" sz="4000" b="1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</a:t>
            </a:r>
            <a:endParaRPr lang="en-US" altLang="zh-CN" sz="4000" b="1" dirty="0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d93e393e98bd1e692c61e2923bc5640a.pn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57269" y="3276401"/>
            <a:ext cx="1627453" cy="1890555"/>
          </a:xfrm>
          <a:prstGeom prst="rect">
            <a:avLst/>
          </a:prstGeom>
        </p:spPr>
      </p:pic>
      <p:pic>
        <p:nvPicPr>
          <p:cNvPr id="7" name="图片 6" descr="f20bc68efc072260a3f2741f0958d90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4581" y="252065"/>
            <a:ext cx="6408712" cy="4788313"/>
          </a:xfrm>
          <a:prstGeom prst="rect">
            <a:avLst/>
          </a:prstGeom>
        </p:spPr>
      </p:pic>
      <p:pic>
        <p:nvPicPr>
          <p:cNvPr id="4" name="图片 3" descr="鼎子笔顺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4781" y="1044153"/>
            <a:ext cx="2232248" cy="23598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556801">
            <a:off x="6336150" y="1126057"/>
            <a:ext cx="986837" cy="810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 descr="af4f7b7a55ca34518f231dd02df59e3f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04393"/>
            <a:ext cx="2264787" cy="1900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4946 0.01909 C -0.0408 0.01792 -0.03215 0.01674 -0.02628 0.02115 C -0.0204 0.02555 -0.0204 0.04553 -0.01404 0.04553 C -0.00767 0.04553 0.00604 0.01792 0.01159 0.02115 C 0.01714 0.02438 0.0204 0.05376 0.01893 0.06521 C 0.01746 0.07667 0.00538 0.08166 0.0031 0.0893 C 0.00081 0.09694 0.01387 0.10987 0.00555 0.11134 C -0.00278 0.1128 -0.03819 0.09136 -0.04701 0.09812 C -0.05582 0.10487 -0.05288 0.14101 -0.04701 0.151 C -0.04113 0.16098 -0.01665 0.14159 -0.01159 0.15746 C -0.00653 0.17332 -0.01077 0.23678 -0.01649 0.2453 C -0.0222 0.25382 -0.0377 0.20622 -0.0457 0.20799 C -0.0537 0.20975 -0.07655 0.24735 -0.06414 0.25646 C -0.05174 0.26557 0.0124 0.28642 0.02872 0.26292 C 0.04504 0.23942 0.02938 0.14218 0.03362 0.11574 C 0.03786 0.0893 0.0501 0.11427 0.05435 0.10487 C 0.05859 0.09547 0.05843 0.06639 0.05924 0.05875 " pathEditMode="relative" rAng="0" ptsTypes="aaaaaaaa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0" y="1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 descr="C:\Users\zjd\Desktop\Nipic_9501016_2012041916170751919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rot="10167422">
            <a:off x="3237514" y="474132"/>
            <a:ext cx="3495079" cy="304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Users\Soloman\Desktop\墨斑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0765" y="612105"/>
            <a:ext cx="2736304" cy="273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3924821" y="1116161"/>
            <a:ext cx="158474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0" b="1" dirty="0" smtClean="0">
                <a:solidFill>
                  <a:schemeClr val="bg1"/>
                </a:solidFill>
                <a:latin typeface="华文隶书" pitchFamily="2" charset="-122"/>
                <a:ea typeface="楷体" panose="02010609060101010101" pitchFamily="49" charset="-122"/>
              </a:rPr>
              <a:t>鼎</a:t>
            </a:r>
            <a:endParaRPr lang="zh-CN" altLang="en-US" sz="11000" b="1" dirty="0">
              <a:solidFill>
                <a:schemeClr val="bg1"/>
              </a:solidFill>
              <a:latin typeface="华文隶书" pitchFamily="2" charset="-122"/>
              <a:ea typeface="楷体" panose="02010609060101010101" pitchFamily="49" charset="-122"/>
            </a:endParaRPr>
          </a:p>
        </p:txBody>
      </p:sp>
      <p:pic>
        <p:nvPicPr>
          <p:cNvPr id="10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949157" y="1332185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13053" y="3060377"/>
            <a:ext cx="739730" cy="7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492773" y="3492425"/>
            <a:ext cx="739730" cy="7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56669" y="2700337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340645" y="1404193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16"/>
          <p:cNvSpPr/>
          <p:nvPr/>
        </p:nvSpPr>
        <p:spPr>
          <a:xfrm>
            <a:off x="1116509" y="1476201"/>
            <a:ext cx="10801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大名鼎鼎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60525" y="3060377"/>
            <a:ext cx="10801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一言九鼎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292973" y="4284513"/>
            <a:ext cx="10801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革故鼎新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733133" y="3492425"/>
            <a:ext cx="10801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三足鼎立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741245" y="2484313"/>
            <a:ext cx="10801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鼎足之势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628677" y="4140497"/>
            <a:ext cx="10801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人声鼎沸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5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8917" y="3636441"/>
            <a:ext cx="739730" cy="7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05141" y="2340297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矩形 29"/>
          <p:cNvSpPr/>
          <p:nvPr/>
        </p:nvSpPr>
        <p:spPr>
          <a:xfrm>
            <a:off x="7813253" y="1404193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n-US" altLang="zh-CN" sz="2800" b="1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......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7" grpId="0"/>
      <p:bldP spid="20" grpId="0"/>
      <p:bldP spid="21" grpId="0"/>
      <p:bldP spid="22" grpId="0"/>
      <p:bldP spid="23" grpId="0"/>
      <p:bldP spid="24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陶鹰鼎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636789" y="468089"/>
            <a:ext cx="2808312" cy="4296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8120407" y="3708449"/>
            <a:ext cx="1601443" cy="19869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0" y="3924473"/>
            <a:ext cx="1463041" cy="1986914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2688625" y="2393641"/>
            <a:ext cx="532139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81" descr="04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</a:blip>
          <a:srcRect/>
          <a:stretch>
            <a:fillRect/>
          </a:stretch>
        </p:blipFill>
        <p:spPr bwMode="auto">
          <a:xfrm>
            <a:off x="0" y="684113"/>
            <a:ext cx="10117509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/>
          <p:cNvSpPr/>
          <p:nvPr/>
        </p:nvSpPr>
        <p:spPr>
          <a:xfrm>
            <a:off x="4025021" y="1819349"/>
            <a:ext cx="338201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“鼎”力相助</a:t>
            </a:r>
            <a:r>
              <a:rPr lang="en-US" altLang="zh-CN" sz="4000" b="1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</a:t>
            </a:r>
            <a:endParaRPr lang="en-US" altLang="zh-CN" sz="4000" b="1" dirty="0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996829" y="3492425"/>
            <a:ext cx="4032448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隶书" pitchFamily="49" charset="-122"/>
                <a:ea typeface="隶书" pitchFamily="49" charset="-122"/>
              </a:rPr>
              <a:t>后母戊大方鼎</a:t>
            </a:r>
            <a:r>
              <a:rPr lang="en-US" altLang="zh-CN" sz="24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2400" b="1" dirty="0" smtClean="0">
                <a:latin typeface="隶书" pitchFamily="49" charset="-122"/>
                <a:ea typeface="隶书" pitchFamily="49" charset="-122"/>
              </a:rPr>
              <a:t>镇国之宝</a:t>
            </a:r>
            <a:endParaRPr lang="zh-CN" altLang="en-US" sz="24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4" name="图片 23" descr="后母戊大方鼎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0445" y="1404193"/>
            <a:ext cx="2448272" cy="2853223"/>
          </a:xfrm>
          <a:prstGeom prst="rect">
            <a:avLst/>
          </a:prstGeom>
          <a:noFill/>
        </p:spPr>
      </p:pic>
      <p:pic>
        <p:nvPicPr>
          <p:cNvPr id="23" name="图片 22" descr="AZ3A100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4861" y="684113"/>
            <a:ext cx="3456384" cy="25309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996829" y="3780457"/>
            <a:ext cx="360040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隶书" pitchFamily="49" charset="-122"/>
                <a:ea typeface="隶书" pitchFamily="49" charset="-122"/>
              </a:rPr>
              <a:t>扁足鼎</a:t>
            </a:r>
            <a:r>
              <a:rPr lang="en-US" altLang="zh-CN" sz="24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2400" b="1" dirty="0" smtClean="0">
                <a:latin typeface="隶书" pitchFamily="49" charset="-122"/>
                <a:ea typeface="隶书" pitchFamily="49" charset="-122"/>
              </a:rPr>
              <a:t>商代加热食物</a:t>
            </a:r>
            <a:endParaRPr lang="zh-CN" altLang="en-US" sz="24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9" name="图片 18" descr="扁足鼎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CF8ED"/>
              </a:clrFrom>
              <a:clrTo>
                <a:srgbClr val="FCF8E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6429" y="1548209"/>
            <a:ext cx="2664296" cy="3290639"/>
          </a:xfrm>
          <a:prstGeom prst="rect">
            <a:avLst/>
          </a:prstGeom>
        </p:spPr>
      </p:pic>
      <p:pic>
        <p:nvPicPr>
          <p:cNvPr id="23" name="图片 22" descr="AZ3A1008.pn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0EEEF"/>
              </a:clrFrom>
              <a:clrTo>
                <a:srgbClr val="F0EE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2853" y="612105"/>
            <a:ext cx="3456384" cy="27659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924935" y="3564255"/>
            <a:ext cx="403860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隶书" pitchFamily="49" charset="-122"/>
                <a:ea typeface="隶书" pitchFamily="49" charset="-122"/>
              </a:rPr>
              <a:t>鬲式鼎</a:t>
            </a:r>
            <a:r>
              <a:rPr lang="en-US" altLang="zh-CN" sz="32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3200" b="1" dirty="0" smtClean="0">
                <a:latin typeface="隶书" pitchFamily="49" charset="-122"/>
                <a:ea typeface="隶书" pitchFamily="49" charset="-122"/>
              </a:rPr>
              <a:t>现代香炉</a:t>
            </a:r>
            <a:endParaRPr lang="zh-CN" altLang="en-US" sz="32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3" name="图片 22" descr="鬲式鼎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4461" y="1620217"/>
            <a:ext cx="2257312" cy="3001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图片 18" descr="AZ3A100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901" y="540097"/>
            <a:ext cx="3612309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780790" y="3708400"/>
            <a:ext cx="462153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子龙鼎</a:t>
            </a:r>
            <a:r>
              <a:rPr lang="en-US" altLang="zh-CN" sz="28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世界上最大圆鼎</a:t>
            </a:r>
            <a:endParaRPr lang="zh-CN" altLang="en-US" sz="28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4" name="图片 23" descr="子龙鼎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0445" y="1548209"/>
            <a:ext cx="2520280" cy="3142494"/>
          </a:xfrm>
          <a:prstGeom prst="rect">
            <a:avLst/>
          </a:prstGeom>
        </p:spPr>
      </p:pic>
      <p:pic>
        <p:nvPicPr>
          <p:cNvPr id="25" name="图片 24" descr="AZ3A100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8877" y="324073"/>
            <a:ext cx="3650302" cy="316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852813" y="3420417"/>
            <a:ext cx="5616624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世纪宝鼎</a:t>
            </a:r>
            <a:r>
              <a:rPr lang="en-US" altLang="zh-CN" sz="28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代表中国走向世界</a:t>
            </a:r>
            <a:endParaRPr lang="zh-CN" altLang="en-US" sz="28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4" name="图片 23" descr="世纪宝鼎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BE5"/>
              </a:clrFrom>
              <a:clrTo>
                <a:srgbClr val="FFFB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2413" y="1692225"/>
            <a:ext cx="2880320" cy="2966864"/>
          </a:xfrm>
          <a:prstGeom prst="rect">
            <a:avLst/>
          </a:prstGeom>
        </p:spPr>
      </p:pic>
      <p:pic>
        <p:nvPicPr>
          <p:cNvPr id="25" name="图片 24" descr="AZ3A100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8877" y="396081"/>
            <a:ext cx="3384376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780805" y="3636441"/>
            <a:ext cx="5040559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隶书" pitchFamily="49" charset="-122"/>
                <a:ea typeface="隶书" pitchFamily="49" charset="-122"/>
              </a:rPr>
              <a:t>大克鼎</a:t>
            </a:r>
            <a:r>
              <a:rPr lang="en-US" altLang="zh-CN" sz="24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2400" b="1" dirty="0" smtClean="0">
                <a:latin typeface="隶书" pitchFamily="49" charset="-122"/>
                <a:ea typeface="隶书" pitchFamily="49" charset="-122"/>
              </a:rPr>
              <a:t>四代人挖掘三代人守护</a:t>
            </a:r>
            <a:endParaRPr lang="zh-CN" altLang="en-US" sz="24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9" name="图片 18" descr="大克鼎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8437" y="1764233"/>
            <a:ext cx="2304408" cy="2729111"/>
          </a:xfrm>
          <a:prstGeom prst="rect">
            <a:avLst/>
          </a:prstGeom>
        </p:spPr>
      </p:pic>
      <p:pic>
        <p:nvPicPr>
          <p:cNvPr id="23" name="图片 22" descr="AZ3A10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2853" y="612105"/>
            <a:ext cx="3384376" cy="2820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文本框 6"/>
          <p:cNvSpPr>
            <a:spLocks noChangeArrowheads="1"/>
          </p:cNvSpPr>
          <p:nvPr/>
        </p:nvSpPr>
        <p:spPr bwMode="auto">
          <a:xfrm>
            <a:off x="1116509" y="252065"/>
            <a:ext cx="2016224" cy="576064"/>
          </a:xfrm>
          <a:prstGeom prst="rect">
            <a:avLst/>
          </a:prstGeom>
          <a:noFill/>
          <a:ln>
            <a:noFill/>
          </a:ln>
        </p:spPr>
        <p:txBody>
          <a:bodyPr wrap="square" lIns="68560" tIns="34279" rIns="68560" bIns="34279">
            <a:spAutoFit/>
          </a:bodyPr>
          <a:lstStyle/>
          <a:p>
            <a:pPr defTabSz="96710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latin typeface="隶书" pitchFamily="49" charset="-122"/>
                <a:ea typeface="隶书" pitchFamily="49" charset="-122"/>
                <a:sym typeface="微软雅黑" panose="020B0503020204020204" pitchFamily="34" charset="-122"/>
              </a:rPr>
              <a:t>鼎的形状</a:t>
            </a:r>
            <a:endParaRPr lang="zh-CN" altLang="en-US" sz="3200" dirty="0">
              <a:latin typeface="隶书" pitchFamily="49" charset="-122"/>
              <a:ea typeface="隶书" pitchFamily="49" charset="-122"/>
              <a:sym typeface="微软雅黑" panose="020B0503020204020204" pitchFamily="34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17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5" descr="C:\Users\zjd\Desktop\未命名 -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 flipV="1">
            <a:off x="3178080" y="928095"/>
            <a:ext cx="346090" cy="406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/>
        </p:nvSpPr>
        <p:spPr>
          <a:xfrm>
            <a:off x="3924935" y="3708400"/>
            <a:ext cx="432117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王子午鼎</a:t>
            </a:r>
            <a:r>
              <a:rPr lang="en-US" altLang="zh-CN" sz="2800" b="1" dirty="0" smtClean="0">
                <a:latin typeface="隶书" pitchFamily="49" charset="-122"/>
                <a:ea typeface="隶书" pitchFamily="49" charset="-122"/>
              </a:rPr>
              <a:t>——</a:t>
            </a:r>
            <a:r>
              <a:rPr lang="zh-CN" altLang="en-US" sz="2800" b="1" dirty="0" smtClean="0">
                <a:latin typeface="隶书" pitchFamily="49" charset="-122"/>
                <a:ea typeface="隶书" pitchFamily="49" charset="-122"/>
              </a:rPr>
              <a:t>最妖艳的鼎</a:t>
            </a:r>
            <a:endParaRPr lang="zh-CN" altLang="en-US" sz="28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4" name="图片 23" descr="王子午鼎 (1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548209"/>
            <a:ext cx="3007010" cy="3312443"/>
          </a:xfrm>
          <a:prstGeom prst="rect">
            <a:avLst/>
          </a:prstGeom>
        </p:spPr>
      </p:pic>
      <p:pic>
        <p:nvPicPr>
          <p:cNvPr id="19" name="图片 18" descr="AZ3A100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885" y="540097"/>
            <a:ext cx="3744416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1116509" y="252065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鼎的铭文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8" name="图片 7" descr="大克鼎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6429" y="1188169"/>
            <a:ext cx="3240360" cy="3272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 descr="d4eb5c6ae6816bf13e172be0c836811c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0845" y="612105"/>
            <a:ext cx="4968552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116509" y="4500537"/>
            <a:ext cx="1728192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隶书" pitchFamily="49" charset="-122"/>
                <a:ea typeface="隶书" pitchFamily="49" charset="-122"/>
              </a:rPr>
              <a:t>大克鼎</a:t>
            </a:r>
            <a:endParaRPr lang="zh-CN" altLang="en-US" sz="4000" b="1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1116509" y="252065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鼎的铭文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8" name="图片 7" descr="4210db13beaae51c158c740b24cbe00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0445" y="900137"/>
            <a:ext cx="3168352" cy="3825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图片 9" descr="大预定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4861" y="252065"/>
            <a:ext cx="5112568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1188517" y="4680595"/>
            <a:ext cx="1800200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dirty="0" smtClean="0">
                <a:latin typeface="隶书" pitchFamily="49" charset="-122"/>
                <a:ea typeface="隶书" pitchFamily="49" charset="-122"/>
              </a:rPr>
              <a:t>大盂鼎</a:t>
            </a:r>
            <a:endParaRPr lang="zh-CN" altLang="en-US" sz="4000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1116509" y="252065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鼎的铭文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8" name="图片 7" descr="王子午鼎 (1)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2453" y="1116161"/>
            <a:ext cx="3204794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116509" y="4428529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隶书" pitchFamily="49" charset="-122"/>
                <a:ea typeface="隶书" pitchFamily="49" charset="-122"/>
              </a:rPr>
              <a:t>王子午鼎</a:t>
            </a:r>
            <a:endParaRPr lang="zh-CN" altLang="en-US" sz="40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9" descr="3ac919e8c3ed5e085a203053c0351c5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6869" y="396081"/>
            <a:ext cx="4979345" cy="2985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1116509" y="252065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鼎的铭文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" name="图片 5" descr="tim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33569" y="269978"/>
            <a:ext cx="2315588" cy="31216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图片 6" descr="timg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9157" y="270768"/>
            <a:ext cx="2592287" cy="3129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1476549" y="4500537"/>
            <a:ext cx="1728192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隶书" pitchFamily="49" charset="-122"/>
                <a:ea typeface="隶书" pitchFamily="49" charset="-122"/>
              </a:rPr>
              <a:t>毛公鼎</a:t>
            </a:r>
            <a:endParaRPr lang="zh-CN" altLang="en-US" sz="40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0" name="图片 9" descr="timg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6429" y="1116161"/>
            <a:ext cx="3816424" cy="368040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92573" y="3708449"/>
            <a:ext cx="612068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200" b="1" dirty="0" smtClean="0">
                <a:latin typeface="隶书" pitchFamily="49" charset="-122"/>
                <a:ea typeface="隶书" pitchFamily="49" charset="-122"/>
              </a:rPr>
              <a:t>王曰：父歆，余之庶，出入事于外，专命专政，</a:t>
            </a:r>
            <a:r>
              <a:rPr lang="zh-CN" altLang="zh-CN" sz="2200" dirty="0" smtClean="0">
                <a:latin typeface="隶书" pitchFamily="49" charset="-122"/>
                <a:ea typeface="隶书" pitchFamily="49" charset="-122"/>
              </a:rPr>
              <a:t>蓺</a:t>
            </a:r>
            <a:r>
              <a:rPr lang="en-US" altLang="zh-CN" sz="2200" dirty="0" smtClean="0">
                <a:latin typeface="隶书" pitchFamily="49" charset="-122"/>
                <a:ea typeface="隶书" pitchFamily="49" charset="-122"/>
              </a:rPr>
              <a:t>(</a:t>
            </a:r>
            <a:r>
              <a:rPr lang="en-US" altLang="zh-CN" sz="2200" dirty="0" err="1" smtClean="0">
                <a:latin typeface="隶书" pitchFamily="49" charset="-122"/>
                <a:ea typeface="隶书" pitchFamily="49" charset="-122"/>
              </a:rPr>
              <a:t>yì</a:t>
            </a:r>
            <a:r>
              <a:rPr lang="en-US" altLang="zh-CN" sz="2200" dirty="0" smtClean="0">
                <a:latin typeface="隶书" pitchFamily="49" charset="-122"/>
                <a:ea typeface="隶书" pitchFamily="49" charset="-122"/>
              </a:rPr>
              <a:t>)</a:t>
            </a:r>
            <a:r>
              <a:rPr lang="zh-CN" altLang="zh-CN" sz="2200" b="1" dirty="0" smtClean="0">
                <a:latin typeface="隶书" pitchFamily="49" charset="-122"/>
                <a:ea typeface="隶书" pitchFamily="49" charset="-122"/>
              </a:rPr>
              <a:t>小大楚赋，无唯正闻，引其唯王智。</a:t>
            </a:r>
            <a:r>
              <a:rPr lang="zh-CN" altLang="zh-CN" sz="2200" dirty="0" smtClean="0">
                <a:latin typeface="隶书" pitchFamily="49" charset="-122"/>
                <a:ea typeface="隶书" pitchFamily="49" charset="-122"/>
              </a:rPr>
              <a:t>廼</a:t>
            </a:r>
            <a:r>
              <a:rPr lang="en-US" altLang="zh-CN" sz="2200" dirty="0" smtClean="0">
                <a:latin typeface="隶书" pitchFamily="49" charset="-122"/>
                <a:ea typeface="隶书" pitchFamily="49" charset="-122"/>
              </a:rPr>
              <a:t>(</a:t>
            </a:r>
            <a:r>
              <a:rPr lang="en-US" altLang="zh-CN" sz="2200" dirty="0" err="1" smtClean="0">
                <a:latin typeface="隶书" pitchFamily="49" charset="-122"/>
                <a:ea typeface="隶书" pitchFamily="49" charset="-122"/>
              </a:rPr>
              <a:t>nǎi</a:t>
            </a:r>
            <a:r>
              <a:rPr lang="en-US" altLang="zh-CN" sz="2200" dirty="0" smtClean="0">
                <a:latin typeface="隶书" pitchFamily="49" charset="-122"/>
                <a:ea typeface="隶书" pitchFamily="49" charset="-122"/>
              </a:rPr>
              <a:t>)</a:t>
            </a:r>
            <a:r>
              <a:rPr lang="zh-CN" altLang="zh-CN" sz="2200" b="1" dirty="0" smtClean="0">
                <a:latin typeface="隶书" pitchFamily="49" charset="-122"/>
                <a:ea typeface="隶书" pitchFamily="49" charset="-122"/>
              </a:rPr>
              <a:t>唯是丧我国，历自今，出入专命于外，厥非先告歆，父歆舍命，母又敢专命于外。</a:t>
            </a:r>
            <a:endParaRPr lang="zh-CN" altLang="en-US" sz="2200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5854E-8 -4.70035E-7 L -0.19226 0.040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00" y="200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7875E-6 8.46063E-7 L -0.19194 0.0411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00" y="210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3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1116509" y="252065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鼎的纹饰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7" name="组合 10"/>
          <p:cNvGrpSpPr/>
          <p:nvPr/>
        </p:nvGrpSpPr>
        <p:grpSpPr bwMode="auto">
          <a:xfrm>
            <a:off x="0" y="1044153"/>
            <a:ext cx="9721850" cy="3429000"/>
            <a:chOff x="0" y="-27384"/>
            <a:chExt cx="9148559" cy="3428802"/>
          </a:xfrm>
        </p:grpSpPr>
        <p:pic>
          <p:nvPicPr>
            <p:cNvPr id="8" name="Picture 4" descr="201102051703253749"/>
            <p:cNvPicPr>
              <a:picLocks noChangeAspect="1" noChangeArrowheads="1"/>
            </p:cNvPicPr>
            <p:nvPr/>
          </p:nvPicPr>
          <p:blipFill>
            <a:blip r:embed="rId3" cstate="print"/>
            <a:srcRect b="65720"/>
            <a:stretch>
              <a:fillRect/>
            </a:stretch>
          </p:blipFill>
          <p:spPr bwMode="auto">
            <a:xfrm flipV="1">
              <a:off x="0" y="1673325"/>
              <a:ext cx="9148559" cy="1728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 descr="201102051703253749"/>
            <p:cNvPicPr>
              <a:picLocks noChangeAspect="1" noChangeArrowheads="1"/>
            </p:cNvPicPr>
            <p:nvPr/>
          </p:nvPicPr>
          <p:blipFill>
            <a:blip r:embed="rId3" cstate="print"/>
            <a:srcRect b="65720"/>
            <a:stretch>
              <a:fillRect/>
            </a:stretch>
          </p:blipFill>
          <p:spPr bwMode="auto">
            <a:xfrm>
              <a:off x="4542" y="-27384"/>
              <a:ext cx="9144017" cy="17007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" name="组合 21"/>
          <p:cNvGrpSpPr/>
          <p:nvPr/>
        </p:nvGrpSpPr>
        <p:grpSpPr>
          <a:xfrm>
            <a:off x="-33987006" y="1260177"/>
            <a:ext cx="43708856" cy="2880320"/>
            <a:chOff x="-41800259" y="1260177"/>
            <a:chExt cx="43708856" cy="2880320"/>
          </a:xfrm>
        </p:grpSpPr>
        <p:pic>
          <p:nvPicPr>
            <p:cNvPr id="10" name="图片 9" descr="AZ3A1076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1800259" y="1260177"/>
              <a:ext cx="3962506" cy="28083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图片 10" descr="AZ3A1077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37695803" y="1332185"/>
              <a:ext cx="3945583" cy="2736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2" name="图片 11" descr="AZ3A1078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33663355" y="1332185"/>
              <a:ext cx="3466849" cy="2736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3" name="图片 12" descr="AZ3A1079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30134963" y="1404193"/>
              <a:ext cx="3372308" cy="26642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4" name="图片 13" descr="AZ3A1080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26678579" y="1404193"/>
              <a:ext cx="3168352" cy="2736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5" name="图片 14" descr="AZ3A1081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23510227" y="1404193"/>
              <a:ext cx="3645094" cy="2736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6" name="图片 15" descr="AZ3A1082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19765811" y="1476201"/>
              <a:ext cx="4102206" cy="259228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7" name="图片 16" descr="AZ3A1083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-15589347" y="1404193"/>
              <a:ext cx="3495893" cy="26642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8" name="图片 17" descr="AZ3A1084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-11988947" y="1404193"/>
              <a:ext cx="3556873" cy="26642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9" name="图片 18" descr="AZ3A1085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-8388547" y="1404193"/>
              <a:ext cx="3672408" cy="2736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" name="图片 19" descr="AZ3A1086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-4572123" y="1404193"/>
              <a:ext cx="3024336" cy="26642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1" name="图片 20" descr="AZ3A1087.pn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-1475779" y="1404193"/>
              <a:ext cx="3384376" cy="26642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8120407" y="3708449"/>
            <a:ext cx="1601443" cy="19869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0" y="3924473"/>
            <a:ext cx="1463041" cy="1986914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2688625" y="2393641"/>
            <a:ext cx="532139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81" descr="04"/>
          <p:cNvPicPr>
            <a:picLocks noChangeAspect="1" noChangeArrowheads="1"/>
          </p:cNvPicPr>
          <p:nvPr/>
        </p:nvPicPr>
        <p:blipFill>
          <a:blip r:embed="rId3" cstate="email">
            <a:biLevel thresh="75000"/>
          </a:blip>
          <a:srcRect/>
          <a:stretch>
            <a:fillRect/>
          </a:stretch>
        </p:blipFill>
        <p:spPr bwMode="auto">
          <a:xfrm>
            <a:off x="0" y="684113"/>
            <a:ext cx="10117509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/>
          <p:cNvSpPr/>
          <p:nvPr/>
        </p:nvSpPr>
        <p:spPr>
          <a:xfrm>
            <a:off x="4574296" y="1980257"/>
            <a:ext cx="306197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一言九“鼎”</a:t>
            </a:r>
            <a:r>
              <a:rPr lang="en-US" altLang="zh-CN" sz="3600" b="1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endParaRPr lang="en-US" altLang="zh-CN" sz="3600" b="1" dirty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zjd\Desktop\Nipic_9501016_2012041916170751919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rot="10167422">
            <a:off x="3237514" y="474132"/>
            <a:ext cx="3495079" cy="304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Soloman\Desktop\墨斑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0765" y="612105"/>
            <a:ext cx="2736304" cy="273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24821" y="1116161"/>
            <a:ext cx="158474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0" b="1" dirty="0" smtClean="0">
                <a:solidFill>
                  <a:schemeClr val="bg1"/>
                </a:solidFill>
                <a:latin typeface="华文隶书" pitchFamily="2" charset="-122"/>
                <a:ea typeface="楷体" panose="02010609060101010101" pitchFamily="49" charset="-122"/>
              </a:rPr>
              <a:t>鼎</a:t>
            </a:r>
            <a:endParaRPr lang="zh-CN" altLang="en-US" sz="11000" b="1" dirty="0">
              <a:solidFill>
                <a:schemeClr val="bg1"/>
              </a:solidFill>
              <a:latin typeface="华文隶书" pitchFamily="2" charset="-122"/>
              <a:ea typeface="楷体" panose="02010609060101010101" pitchFamily="49" charset="-122"/>
            </a:endParaRPr>
          </a:p>
        </p:txBody>
      </p:sp>
      <p:pic>
        <p:nvPicPr>
          <p:cNvPr id="7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661125" y="972145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36989" y="3420417"/>
            <a:ext cx="739730" cy="7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60725" y="3204393"/>
            <a:ext cx="739730" cy="7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84661" y="2340297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340645" y="1404193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116509" y="1548209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诚信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332533" y="2628329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坚强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212853" y="4428529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文明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13053" y="3996481"/>
            <a:ext cx="1080120" cy="5219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友善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93173" y="3276401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热爱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16735" y="3746500"/>
            <a:ext cx="1407795" cy="5219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cap="none" spc="0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创新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18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68837" y="3636441"/>
            <a:ext cx="739730" cy="74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29077" y="2844353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/>
          <p:cNvSpPr/>
          <p:nvPr/>
        </p:nvSpPr>
        <p:spPr>
          <a:xfrm>
            <a:off x="7525221" y="1116161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n-US" altLang="zh-CN" sz="2800" b="1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......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381205" y="2196281"/>
            <a:ext cx="10801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2800" b="1" dirty="0" smtClean="0">
                <a:ln w="1778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989E62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55000" endA="50" endPos="85000" dist="60007" dir="5400000" sy="-100000" algn="bl" rotWithShape="0"/>
                </a:effectLst>
              </a:rPr>
              <a:t>富强</a:t>
            </a:r>
            <a:endParaRPr lang="zh-CN" altLang="en-US" sz="2800" b="1" cap="none" spc="0" dirty="0">
              <a:ln w="17780" cmpd="sng">
                <a:solidFill>
                  <a:srgbClr val="7030A0"/>
                </a:solidFill>
                <a:prstDash val="solid"/>
                <a:miter lim="800000"/>
              </a:ln>
              <a:solidFill>
                <a:srgbClr val="989E62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2" name="Picture 4" descr="C:\Users\Soloman\Desktop\墨斑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589117" y="1836241"/>
            <a:ext cx="739730" cy="74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7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1116509" y="252065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博悟争章我先行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11" name="图片 10" descr="360截图20181225230812589 - 副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925" y="972146"/>
            <a:ext cx="4860925" cy="4428530"/>
          </a:xfrm>
          <a:prstGeom prst="rect">
            <a:avLst/>
          </a:prstGeom>
        </p:spPr>
      </p:pic>
      <p:pic>
        <p:nvPicPr>
          <p:cNvPr id="4" name="图片 3" descr="img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925" y="972145"/>
            <a:ext cx="4860925" cy="4428530"/>
          </a:xfrm>
          <a:prstGeom prst="rect">
            <a:avLst/>
          </a:prstGeom>
        </p:spPr>
      </p:pic>
      <p:pic>
        <p:nvPicPr>
          <p:cNvPr id="10" name="图片 9" descr="360截图2018122523081258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972145"/>
            <a:ext cx="4860925" cy="4428530"/>
          </a:xfrm>
          <a:prstGeom prst="rect">
            <a:avLst/>
          </a:prstGeom>
        </p:spPr>
      </p:pic>
      <p:sp>
        <p:nvSpPr>
          <p:cNvPr id="13" name="文本框 4"/>
          <p:cNvSpPr txBox="1"/>
          <p:nvPr/>
        </p:nvSpPr>
        <p:spPr>
          <a:xfrm>
            <a:off x="2844701" y="3996481"/>
            <a:ext cx="1152128" cy="5847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  <a:cs typeface="经典繁方篆" panose="02010609000101010101" pitchFamily="49" charset="-122"/>
              </a:rPr>
              <a:t>博悟</a:t>
            </a:r>
            <a:endParaRPr lang="en-US" altLang="zh-CN" sz="3200" dirty="0" smtClean="0">
              <a:solidFill>
                <a:srgbClr val="FF0000"/>
              </a:solidFill>
              <a:latin typeface="隶书" pitchFamily="49" charset="-122"/>
              <a:ea typeface="隶书" pitchFamily="49" charset="-122"/>
              <a:cs typeface="经典繁方篆" panose="02010609000101010101" pitchFamily="49" charset="-122"/>
            </a:endParaRPr>
          </a:p>
        </p:txBody>
      </p:sp>
      <p:sp>
        <p:nvSpPr>
          <p:cNvPr id="15" name="文本框 4"/>
          <p:cNvSpPr txBox="1"/>
          <p:nvPr/>
        </p:nvSpPr>
        <p:spPr>
          <a:xfrm>
            <a:off x="8029277" y="3996481"/>
            <a:ext cx="1152128" cy="5847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  <a:cs typeface="经典繁方篆" panose="02010609000101010101" pitchFamily="49" charset="-122"/>
              </a:rPr>
              <a:t>博悟</a:t>
            </a:r>
            <a:endParaRPr lang="en-US" altLang="zh-CN" sz="3200" dirty="0" smtClean="0">
              <a:solidFill>
                <a:srgbClr val="FF0000"/>
              </a:solidFill>
              <a:latin typeface="隶书" pitchFamily="49" charset="-122"/>
              <a:ea typeface="隶书" pitchFamily="49" charset="-122"/>
              <a:cs typeface="经典繁方篆" panose="02010609000101010101" pitchFamily="49" charset="-122"/>
            </a:endParaRPr>
          </a:p>
        </p:txBody>
      </p:sp>
      <p:pic>
        <p:nvPicPr>
          <p:cNvPr id="12" name="关大洲 - 少年游.mp3">
            <a:hlinkClick r:id="" action="ppaction://media"/>
          </p:cNvPr>
          <p:cNvPicPr>
            <a:picLocks noRot="1"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link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9417050" y="0"/>
            <a:ext cx="304800" cy="304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1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51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5000" showWhenStopped="0"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3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2"/>
          <p:cNvGrpSpPr/>
          <p:nvPr/>
        </p:nvGrpSpPr>
        <p:grpSpPr>
          <a:xfrm>
            <a:off x="430261" y="277356"/>
            <a:ext cx="596693" cy="597796"/>
            <a:chOff x="420490" y="179675"/>
            <a:chExt cx="739730" cy="741097"/>
          </a:xfrm>
        </p:grpSpPr>
        <p:pic>
          <p:nvPicPr>
            <p:cNvPr id="5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1116509" y="252065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博悟宣言你我许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8" name="图片 14" descr="未标题-2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679FF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84461" y="1188169"/>
            <a:ext cx="223224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476549" y="1332185"/>
            <a:ext cx="800219" cy="3528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博悟区域联盟</a:t>
            </a:r>
            <a:endParaRPr lang="zh-CN" altLang="en-US" sz="4000" dirty="0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0805" y="1332185"/>
            <a:ext cx="923330" cy="32043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守护历史</a:t>
            </a:r>
            <a:endParaRPr lang="zh-CN" altLang="en-US" sz="4800" dirty="0">
              <a:solidFill>
                <a:srgbClr val="7030A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2933" y="1332185"/>
            <a:ext cx="923330" cy="26642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拥抱文明</a:t>
            </a:r>
            <a:endParaRPr lang="zh-CN" altLang="en-US" sz="4800" dirty="0">
              <a:solidFill>
                <a:srgbClr val="7030A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85061" y="1332185"/>
            <a:ext cx="923330" cy="32043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热爱家乡</a:t>
            </a:r>
            <a:endParaRPr lang="zh-CN" altLang="en-US" sz="4800" dirty="0">
              <a:solidFill>
                <a:srgbClr val="7030A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65181" y="1332185"/>
            <a:ext cx="923330" cy="32043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筑梦未来</a:t>
            </a:r>
            <a:endParaRPr lang="zh-CN" altLang="en-US" sz="4800" dirty="0">
              <a:solidFill>
                <a:srgbClr val="7030A0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6"/>
          <p:cNvSpPr/>
          <p:nvPr/>
        </p:nvSpPr>
        <p:spPr>
          <a:xfrm>
            <a:off x="0" y="1295212"/>
            <a:ext cx="9721850" cy="4105464"/>
          </a:xfrm>
          <a:custGeom>
            <a:avLst/>
            <a:gdLst/>
            <a:ahLst/>
            <a:cxnLst/>
            <a:rect l="l" t="t" r="r" b="b"/>
            <a:pathLst>
              <a:path w="9144000" h="3909965">
                <a:moveTo>
                  <a:pt x="43620" y="0"/>
                </a:moveTo>
                <a:cubicBezTo>
                  <a:pt x="5069621" y="0"/>
                  <a:pt x="9144000" y="1750551"/>
                  <a:pt x="9144000" y="3909965"/>
                </a:cubicBezTo>
                <a:lnTo>
                  <a:pt x="5438674" y="3909965"/>
                </a:lnTo>
                <a:lnTo>
                  <a:pt x="5442372" y="3814316"/>
                </a:lnTo>
                <a:cubicBezTo>
                  <a:pt x="5442372" y="1844530"/>
                  <a:pt x="3008507" y="246466"/>
                  <a:pt x="0" y="236342"/>
                </a:cubicBezTo>
                <a:lnTo>
                  <a:pt x="0" y="474"/>
                </a:lnTo>
                <a:cubicBezTo>
                  <a:pt x="14531" y="15"/>
                  <a:pt x="29072" y="0"/>
                  <a:pt x="4362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85" tIns="36293" rIns="72585" bIns="36293"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324421" y="1404193"/>
            <a:ext cx="90281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14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雕版印刷</a:t>
            </a:r>
            <a:endParaRPr lang="zh-CN" altLang="en-US" sz="14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76549" y="1620217"/>
            <a:ext cx="39145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16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纸</a:t>
            </a:r>
            <a:endParaRPr lang="zh-CN" altLang="en-US" sz="16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64581" y="1764233"/>
            <a:ext cx="881972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18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青花瓷</a:t>
            </a:r>
            <a:endParaRPr lang="zh-CN" altLang="en-US" sz="18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8757" y="2340297"/>
            <a:ext cx="80342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24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年画</a:t>
            </a:r>
            <a:endParaRPr lang="zh-CN" altLang="en-US" sz="24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12653" y="4356521"/>
            <a:ext cx="3066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28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敬请期待</a:t>
            </a:r>
            <a:r>
              <a:rPr lang="en-US" altLang="zh-CN" sz="28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——</a:t>
            </a:r>
            <a:r>
              <a:rPr lang="zh-CN" altLang="en-US" sz="28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官斛</a:t>
            </a:r>
            <a:endParaRPr lang="zh-CN" altLang="en-US" sz="28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grpSp>
        <p:nvGrpSpPr>
          <p:cNvPr id="26" name="组合 2"/>
          <p:cNvGrpSpPr/>
          <p:nvPr/>
        </p:nvGrpSpPr>
        <p:grpSpPr>
          <a:xfrm>
            <a:off x="252413" y="180057"/>
            <a:ext cx="596693" cy="597796"/>
            <a:chOff x="420490" y="179675"/>
            <a:chExt cx="739730" cy="741097"/>
          </a:xfrm>
        </p:grpSpPr>
        <p:pic>
          <p:nvPicPr>
            <p:cNvPr id="27" name="Picture 4" descr="C:\Users\Soloman\Desktop\墨斑2.png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420490" y="180057"/>
              <a:ext cx="739730" cy="74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3" descr="C:\Users\Soloman\Desktop\未标题-3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 rot="20259909">
              <a:off x="449487" y="179675"/>
              <a:ext cx="681735" cy="69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TextBox 28"/>
          <p:cNvSpPr txBox="1"/>
          <p:nvPr/>
        </p:nvSpPr>
        <p:spPr>
          <a:xfrm>
            <a:off x="900485" y="180057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博悟区域联盟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22" name="图片 21" descr="69fb67b134431f5636fdec263242f1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541" y="972145"/>
            <a:ext cx="747775" cy="486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图片 29" descr="b46b23d7849eefbda7bb5bde1291503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80605" y="972145"/>
            <a:ext cx="864096" cy="608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" name="图片 31" descr="189d9fdebc41aedd67444605ac4858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2693" y="756121"/>
            <a:ext cx="1080120" cy="10850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图片 32" descr="tim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2773" y="972145"/>
            <a:ext cx="1512168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4" name="矩形 33"/>
          <p:cNvSpPr/>
          <p:nvPr/>
        </p:nvSpPr>
        <p:spPr>
          <a:xfrm>
            <a:off x="2196629" y="2052265"/>
            <a:ext cx="121700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2000" b="1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东巴文字</a:t>
            </a:r>
            <a:endParaRPr lang="zh-CN" altLang="en-US" sz="20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284861" y="3060377"/>
            <a:ext cx="5966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zh-CN" altLang="en-US" sz="3200" b="1" cap="none" spc="0" dirty="0" smtClean="0">
                <a:ln w="50800">
                  <a:solidFill>
                    <a:schemeClr val="tx1"/>
                  </a:solidFill>
                </a:ln>
                <a:solidFill>
                  <a:schemeClr val="bg1">
                    <a:shade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鼎</a:t>
            </a:r>
            <a:endParaRPr lang="zh-CN" altLang="en-US" sz="3200" b="1" cap="none" spc="0" dirty="0">
              <a:ln w="50800">
                <a:solidFill>
                  <a:schemeClr val="tx1"/>
                </a:solidFill>
              </a:ln>
              <a:solidFill>
                <a:schemeClr val="bg1">
                  <a:shade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6" name="图片 35" descr="b8cc902b34542dd5433afd7ea2322d2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8877" y="1476201"/>
            <a:ext cx="1728192" cy="1244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图片 36" descr="大克鼎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76949" y="1908249"/>
            <a:ext cx="1800200" cy="1818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图片 15" descr="25清嘉庆六年江阴县木质校准官斛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97029" y="3060377"/>
            <a:ext cx="2339099" cy="2014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3" grpId="0"/>
      <p:bldP spid="24" grpId="0"/>
      <p:bldP spid="25" grpId="0"/>
      <p:bldP spid="34" grpId="0"/>
      <p:bldP spid="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2901964" y="2137303"/>
            <a:ext cx="3780762" cy="349567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8061325" y="3413760"/>
            <a:ext cx="1601443" cy="198691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60325" y="3413761"/>
            <a:ext cx="1463041" cy="19869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email"/>
          <a:srcRect/>
          <a:stretch>
            <a:fillRect/>
          </a:stretch>
        </p:blipFill>
        <p:spPr>
          <a:xfrm>
            <a:off x="-8876" y="4356522"/>
            <a:ext cx="9602446" cy="1392555"/>
          </a:xfrm>
          <a:prstGeom prst="rect">
            <a:avLst/>
          </a:prstGeom>
        </p:spPr>
      </p:pic>
      <p:sp>
        <p:nvSpPr>
          <p:cNvPr id="7" name="文本框 15"/>
          <p:cNvSpPr txBox="1"/>
          <p:nvPr/>
        </p:nvSpPr>
        <p:spPr>
          <a:xfrm>
            <a:off x="2772694" y="1116162"/>
            <a:ext cx="4818017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300" b="1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感谢聆听！</a:t>
            </a:r>
            <a:endParaRPr lang="zh-CN" altLang="en-US" sz="6300" b="1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MH" val="20170618170047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70618170047"/>
  <p:tag name="MH_LIBRARY" val="GRAPHIC"/>
  <p:tag name="MH_TYPE" val="SubTitle"/>
  <p:tag name="MH_ORDER" val="1"/>
</p:tagLst>
</file>

<file path=ppt/tags/tag3.xml><?xml version="1.0" encoding="utf-8"?>
<p:tagLst xmlns:p="http://schemas.openxmlformats.org/presentationml/2006/main">
  <p:tag name="MH" val="20170618170047"/>
  <p:tag name="MH_LIBRARY" val="GRAPHIC"/>
  <p:tag name="MH_TYPE" val="Other"/>
  <p:tag name="MH_ORDER" val="2"/>
</p:tagLst>
</file>

<file path=ppt/tags/tag4.xml><?xml version="1.0" encoding="utf-8"?>
<p:tagLst xmlns:p="http://schemas.openxmlformats.org/presentationml/2006/main">
  <p:tag name="MH" val="20170618170047"/>
  <p:tag name="MH_LIBRARY" val="GRAPHIC"/>
  <p:tag name="MH_TYPE" val="SubTitle"/>
  <p:tag name="MH_ORDER" val="2"/>
</p:tagLst>
</file>

<file path=ppt/tags/tag5.xml><?xml version="1.0" encoding="utf-8"?>
<p:tagLst xmlns:p="http://schemas.openxmlformats.org/presentationml/2006/main">
  <p:tag name="MH" val="20170618170047"/>
  <p:tag name="MH_LIBRARY" val="GRAPHIC"/>
  <p:tag name="MH_TYPE" val="Other"/>
  <p:tag name="MH_ORDER" val="3"/>
</p:tagLst>
</file>

<file path=ppt/tags/tag6.xml><?xml version="1.0" encoding="utf-8"?>
<p:tagLst xmlns:p="http://schemas.openxmlformats.org/presentationml/2006/main">
  <p:tag name="MH" val="20170618170047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自定义 40">
      <a:dk1>
        <a:sysClr val="windowText" lastClr="000000"/>
      </a:dk1>
      <a:lt1>
        <a:sysClr val="window" lastClr="FFFFFF"/>
      </a:lt1>
      <a:dk2>
        <a:srgbClr val="C00000"/>
      </a:dk2>
      <a:lt2>
        <a:srgbClr val="FF0000"/>
      </a:lt2>
      <a:accent1>
        <a:srgbClr val="FF6600"/>
      </a:accent1>
      <a:accent2>
        <a:srgbClr val="FFC000"/>
      </a:accent2>
      <a:accent3>
        <a:srgbClr val="92D050"/>
      </a:accent3>
      <a:accent4>
        <a:srgbClr val="00B0F0"/>
      </a:accent4>
      <a:accent5>
        <a:srgbClr val="7F7F7F"/>
      </a:accent5>
      <a:accent6>
        <a:srgbClr val="262626"/>
      </a:accent6>
      <a:hlink>
        <a:srgbClr val="262626"/>
      </a:hlink>
      <a:folHlink>
        <a:srgbClr val="7F7F7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</Words>
  <Application>WPS 演示</Application>
  <PresentationFormat>自定义</PresentationFormat>
  <Paragraphs>136</Paragraphs>
  <Slides>29</Slides>
  <Notes>15</Notes>
  <HiddenSlides>0</HiddenSlides>
  <MMClips>3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隶书</vt:lpstr>
      <vt:lpstr>楷体</vt:lpstr>
      <vt:lpstr>华文隶书</vt:lpstr>
      <vt:lpstr>Calibri</vt:lpstr>
      <vt:lpstr>Arial Unicode MS</vt:lpstr>
      <vt:lpstr>华文行楷</vt:lpstr>
      <vt:lpstr>经典繁方篆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</dc:title>
  <dc:creator>第一PPT模板网：www.1ppt.com</dc:creator>
  <cp:keywords>第一PPT模板网：www.1ppt.com</cp:keywords>
  <cp:lastModifiedBy>回忆</cp:lastModifiedBy>
  <cp:revision>541</cp:revision>
  <dcterms:created xsi:type="dcterms:W3CDTF">2013-07-25T03:25:00Z</dcterms:created>
  <dcterms:modified xsi:type="dcterms:W3CDTF">2022-02-25T06:12:50Z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7E205CDAD1224BBD84E5BE6A11457F85</vt:lpwstr>
  </property>
</Properties>
</file>