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sldIdLst>
    <p:sldId id="316" r:id="rId4"/>
    <p:sldId id="317" r:id="rId6"/>
    <p:sldId id="318" r:id="rId7"/>
    <p:sldId id="319" r:id="rId8"/>
    <p:sldId id="320" r:id="rId9"/>
    <p:sldId id="341" r:id="rId10"/>
    <p:sldId id="321" r:id="rId11"/>
    <p:sldId id="322" r:id="rId12"/>
    <p:sldId id="323" r:id="rId13"/>
    <p:sldId id="328" r:id="rId14"/>
    <p:sldId id="329" r:id="rId15"/>
    <p:sldId id="330" r:id="rId16"/>
    <p:sldId id="343" r:id="rId17"/>
    <p:sldId id="333" r:id="rId18"/>
    <p:sldId id="331" r:id="rId19"/>
    <p:sldId id="325" r:id="rId20"/>
    <p:sldId id="332" r:id="rId21"/>
    <p:sldId id="338" r:id="rId22"/>
    <p:sldId id="324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98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34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4.png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8.png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9.png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1.png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image" Target="../media/image9.png"/><Relationship Id="rId5" Type="http://schemas.openxmlformats.org/officeDocument/2006/relationships/tags" Target="../tags/tag73.xml"/><Relationship Id="rId4" Type="http://schemas.openxmlformats.org/officeDocument/2006/relationships/image" Target="../media/image1.pn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1.png"/><Relationship Id="rId5" Type="http://schemas.openxmlformats.org/officeDocument/2006/relationships/tags" Target="../tags/tag79.xml"/><Relationship Id="rId4" Type="http://schemas.openxmlformats.org/officeDocument/2006/relationships/image" Target="../media/image10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image" Target="../media/image10.png"/><Relationship Id="rId5" Type="http://schemas.openxmlformats.org/officeDocument/2006/relationships/tags" Target="../tags/tag85.xml"/><Relationship Id="rId4" Type="http://schemas.openxmlformats.org/officeDocument/2006/relationships/image" Target="../media/image11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image" Target="../media/image12.png"/><Relationship Id="rId5" Type="http://schemas.openxmlformats.org/officeDocument/2006/relationships/tags" Target="../tags/tag91.xml"/><Relationship Id="rId4" Type="http://schemas.openxmlformats.org/officeDocument/2006/relationships/image" Target="../media/image9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8.png"/><Relationship Id="rId7" Type="http://schemas.openxmlformats.org/officeDocument/2006/relationships/tags" Target="../tags/tag98.xml"/><Relationship Id="rId6" Type="http://schemas.openxmlformats.org/officeDocument/2006/relationships/image" Target="../media/image10.png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1.png"/><Relationship Id="rId2" Type="http://schemas.openxmlformats.org/officeDocument/2006/relationships/tags" Target="../tags/tag95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image" Target="../media/image13.jpeg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image" Target="../media/image13.jpeg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13.jpeg"/><Relationship Id="rId2" Type="http://schemas.openxmlformats.org/officeDocument/2006/relationships/tags" Target="../tags/tag121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13.jpeg"/><Relationship Id="rId2" Type="http://schemas.openxmlformats.org/officeDocument/2006/relationships/tags" Target="../tags/tag129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13.jpeg"/><Relationship Id="rId2" Type="http://schemas.openxmlformats.org/officeDocument/2006/relationships/tags" Target="../tags/tag13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13.jpeg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image" Target="../media/image13.jpeg"/><Relationship Id="rId2" Type="http://schemas.openxmlformats.org/officeDocument/2006/relationships/tags" Target="../tags/tag155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image" Target="../media/image13.jpeg"/><Relationship Id="rId2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image" Target="../media/image13.jpeg"/><Relationship Id="rId2" Type="http://schemas.openxmlformats.org/officeDocument/2006/relationships/tags" Target="../tags/tag17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image" Target="../media/image13.jpeg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2.png"/><Relationship Id="rId6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image" Target="../media/image7.png"/><Relationship Id="rId11" Type="http://schemas.openxmlformats.org/officeDocument/2006/relationships/tags" Target="../tags/tag20.xm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image" Target="../media/image13.jpeg"/><Relationship Id="rId3" Type="http://schemas.openxmlformats.org/officeDocument/2006/relationships/tags" Target="../tags/tag181.xml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image" Target="../media/image13.jpeg"/><Relationship Id="rId3" Type="http://schemas.openxmlformats.org/officeDocument/2006/relationships/tags" Target="../tags/tag187.xml"/><Relationship Id="rId2" Type="http://schemas.openxmlformats.org/officeDocument/2006/relationships/image" Target="../media/image14.jpeg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13.jpeg"/><Relationship Id="rId3" Type="http://schemas.openxmlformats.org/officeDocument/2006/relationships/tags" Target="../tags/tag194.xml"/><Relationship Id="rId2" Type="http://schemas.openxmlformats.org/officeDocument/2006/relationships/image" Target="../media/image14.jpeg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image" Target="../media/image13.jpeg"/><Relationship Id="rId3" Type="http://schemas.openxmlformats.org/officeDocument/2006/relationships/tags" Target="../tags/tag203.xml"/><Relationship Id="rId2" Type="http://schemas.openxmlformats.org/officeDocument/2006/relationships/image" Target="../media/image14.jpeg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image" Target="../media/image13.jpeg"/><Relationship Id="rId3" Type="http://schemas.openxmlformats.org/officeDocument/2006/relationships/tags" Target="../tags/tag212.xml"/><Relationship Id="rId2" Type="http://schemas.openxmlformats.org/officeDocument/2006/relationships/image" Target="../media/image14.jpeg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image" Target="../media/image13.jpeg"/><Relationship Id="rId3" Type="http://schemas.openxmlformats.org/officeDocument/2006/relationships/tags" Target="../tags/tag221.xml"/><Relationship Id="rId2" Type="http://schemas.openxmlformats.org/officeDocument/2006/relationships/image" Target="../media/image14.jpeg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image" Target="../media/image15.png"/><Relationship Id="rId3" Type="http://schemas.openxmlformats.org/officeDocument/2006/relationships/tags" Target="../tags/tag232.xml"/><Relationship Id="rId2" Type="http://schemas.openxmlformats.org/officeDocument/2006/relationships/image" Target="../media/image14.jpeg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4.png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image" Target="../media/image1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4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4.png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95388" y="860425"/>
            <a:ext cx="2743200" cy="51435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3076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2213" y="857250"/>
            <a:ext cx="2749550" cy="514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376768" y="1444697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8300" y="5039432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381125" y="1062038"/>
            <a:ext cx="2370138" cy="47402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3080" name="图片 11" descr="f76a2a8f00faecc1133c9dea9f7793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744913" y="1611313"/>
            <a:ext cx="5862637" cy="4389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401272" y="1548450"/>
            <a:ext cx="1157423" cy="4008512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itchFamily="18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674000" y="1610677"/>
            <a:ext cx="615600" cy="372330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157163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1285875"/>
            <a:ext cx="9144000" cy="4286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43000" y="2095500"/>
            <a:ext cx="6858000" cy="26670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sym typeface="+mn-ea"/>
            </a:endParaRPr>
          </a:p>
        </p:txBody>
      </p:sp>
      <p:pic>
        <p:nvPicPr>
          <p:cNvPr id="13317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-5400000">
            <a:off x="3238500" y="0"/>
            <a:ext cx="266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333500" y="2286000"/>
            <a:ext cx="6477000" cy="2286000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pic>
        <p:nvPicPr>
          <p:cNvPr id="13319" name="图片 9" descr="d357f2282e3542ae224a59a47730d8c71b9b66b68c92-ORQq8Z_fw65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58838" y="1492250"/>
            <a:ext cx="114935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43063" y="2472430"/>
            <a:ext cx="5857875" cy="1395889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643063" y="3929063"/>
            <a:ext cx="5857875" cy="60056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457200" indent="0">
              <a:buNone/>
              <a:defRPr/>
            </a:lvl2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5" descr="f76a2a8f00faecc1133c9dea9f7793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19075" y="1085850"/>
            <a:ext cx="8705850" cy="4686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365" name="图片 8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794150"/>
            <a:ext cx="7219800" cy="5427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479950"/>
            <a:ext cx="7219950" cy="2583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3617913" cy="51498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 dirty="0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6388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3617913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1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1435050"/>
            <a:ext cx="2970000" cy="6615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2180250"/>
            <a:ext cx="2967300" cy="3069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1434704"/>
            <a:ext cx="4860000" cy="381595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199866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8174123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7413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199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1443150"/>
            <a:ext cx="8232300" cy="4698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2101950"/>
            <a:ext cx="8231981" cy="621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963250"/>
            <a:ext cx="8224200" cy="25731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4629150"/>
            <a:ext cx="9144000" cy="13716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8436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462915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0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13594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2118150"/>
            <a:ext cx="8243100" cy="2408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4742550"/>
            <a:ext cx="8251200" cy="7587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9460" name="图片 5" descr="f76a2a8f00faecc1133c9dea9f7793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035450"/>
            <a:ext cx="8278200" cy="33147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2104650"/>
            <a:ext cx="40068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2104650"/>
            <a:ext cx="40257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469850"/>
            <a:ext cx="40068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467150"/>
            <a:ext cx="40257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388"/>
            <a:ext cx="9144000" cy="37052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8174123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20486" name="图片 15" descr="d357f2282e3542ae224a59a47730d8c71b9b66b68c92-ORQq8Z_fw65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114935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861650"/>
            <a:ext cx="6858000" cy="17901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754350"/>
            <a:ext cx="6858000" cy="1242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085974" y="2135650"/>
            <a:ext cx="4972051" cy="963962"/>
          </a:xfrm>
        </p:spPr>
        <p:txBody>
          <a:bodyPr anchor="ctr">
            <a:normAutofit/>
          </a:bodyPr>
          <a:lstStyle>
            <a:lvl1pPr algn="ctr">
              <a:defRPr sz="4500" b="1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085974" y="3510854"/>
            <a:ext cx="4972051" cy="1183958"/>
          </a:xfrm>
        </p:spPr>
        <p:txBody>
          <a:bodyPr>
            <a:normAutofit/>
          </a:bodyPr>
          <a:lstStyle>
            <a:lvl1pPr marL="0" indent="0" algn="ctr">
              <a:buNone/>
              <a:defRPr sz="1800" spc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4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506897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502411" y="1634539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cxnSp>
        <p:nvCxnSpPr>
          <p:cNvPr id="9" name="Straight Connector 4"/>
          <p:cNvCxnSpPr/>
          <p:nvPr>
            <p:custDataLst>
              <p:tags r:id="rId4"/>
            </p:custDataLst>
          </p:nvPr>
        </p:nvCxnSpPr>
        <p:spPr>
          <a:xfrm>
            <a:off x="4104345" y="3587031"/>
            <a:ext cx="3917494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019572" y="3042097"/>
            <a:ext cx="4463393" cy="773519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405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019572" y="4133392"/>
            <a:ext cx="4463393" cy="773519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1"/>
          <p:cNvSpPr/>
          <p:nvPr>
            <p:custDataLst>
              <p:tags r:id="rId10"/>
            </p:custDataLst>
          </p:nvPr>
        </p:nvSpPr>
        <p:spPr>
          <a:xfrm>
            <a:off x="1344815" y="2043531"/>
            <a:ext cx="3604696" cy="56947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88900" dir="5400000" sx="99000" sy="99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619124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sz="1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0" y="619124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1" y="619124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5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4"/>
            <a:ext cx="9144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085974" y="2837134"/>
            <a:ext cx="4972052" cy="118373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4500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857250"/>
            <a:ext cx="9144000" cy="428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5578475"/>
            <a:ext cx="9144000" cy="4222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52599" y="1980724"/>
            <a:ext cx="1223010" cy="45005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68058" y="4623665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048000" y="1622425"/>
            <a:ext cx="3048000" cy="36195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sym typeface="+mn-ea"/>
            </a:endParaRPr>
          </a:p>
        </p:txBody>
      </p:sp>
      <p:pic>
        <p:nvPicPr>
          <p:cNvPr id="5128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rot="-5400000">
            <a:off x="2762250" y="1901825"/>
            <a:ext cx="36195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14" descr="f76a2a8f00faecc1133c9dea9f7793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86488" y="3201988"/>
            <a:ext cx="3165475" cy="237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190875" y="1762125"/>
            <a:ext cx="2762250" cy="3333750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03910" y="1929676"/>
            <a:ext cx="1086326" cy="3101453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8255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8255"/>
            <a:ext cx="9144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13017"/>
            <a:ext cx="713423" cy="110617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28650" y="1647445"/>
            <a:ext cx="3998732" cy="4058411"/>
          </a:xfrm>
        </p:spPr>
        <p:txBody>
          <a:bodyPr/>
          <a:lstStyle>
            <a:lvl1pPr marL="0" indent="0">
              <a:buNone/>
              <a:defRPr sz="2400">
                <a:latin typeface="黑体" panose="02010609060101010101" charset="-122"/>
                <a:ea typeface="黑体" panose="02010609060101010101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03470" y="1913827"/>
            <a:ext cx="3611881" cy="41669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800">
                <a:latin typeface="黑体" panose="02010609060101010101" charset="-122"/>
                <a:ea typeface="黑体" panose="02010609060101010101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3A8D-C3DA-49AE-A56C-5851BDC01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B56F-3802-4CCC-A23F-B396AFEE67BE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667512"/>
          </a:xfrm>
        </p:spPr>
        <p:txBody>
          <a:bodyPr>
            <a:normAutofit/>
          </a:bodyPr>
          <a:lstStyle>
            <a:lvl1pPr algn="ctr">
              <a:defRPr sz="255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3"/>
          </p:nvPr>
        </p:nvSpPr>
        <p:spPr>
          <a:xfrm>
            <a:off x="4903470" y="846900"/>
            <a:ext cx="3611879" cy="105505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100">
                <a:latin typeface="黑体" panose="02010609060101010101" charset="-122"/>
                <a:ea typeface="黑体" panose="02010609060101010101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1143000"/>
            <a:ext cx="8561388" cy="45720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819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5400000">
            <a:off x="2276475" y="-857250"/>
            <a:ext cx="4581525" cy="858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02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6" Type="http://schemas.openxmlformats.org/officeDocument/2006/relationships/theme" Target="../theme/theme2.xml"/><Relationship Id="rId25" Type="http://schemas.openxmlformats.org/officeDocument/2006/relationships/tags" Target="../tags/tag244.xml"/><Relationship Id="rId24" Type="http://schemas.openxmlformats.org/officeDocument/2006/relationships/tags" Target="../tags/tag243.xml"/><Relationship Id="rId23" Type="http://schemas.openxmlformats.org/officeDocument/2006/relationships/tags" Target="../tags/tag242.xml"/><Relationship Id="rId22" Type="http://schemas.openxmlformats.org/officeDocument/2006/relationships/tags" Target="../tags/tag241.xml"/><Relationship Id="rId21" Type="http://schemas.openxmlformats.org/officeDocument/2006/relationships/tags" Target="../tags/tag240.xml"/><Relationship Id="rId20" Type="http://schemas.openxmlformats.org/officeDocument/2006/relationships/tags" Target="../tags/tag239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118903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157162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image" Target="../media/image16.png"/><Relationship Id="rId2" Type="http://schemas.openxmlformats.org/officeDocument/2006/relationships/tags" Target="../tags/tag245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25.xml"/><Relationship Id="rId16" Type="http://schemas.openxmlformats.org/officeDocument/2006/relationships/tags" Target="../tags/tag258.xml"/><Relationship Id="rId15" Type="http://schemas.openxmlformats.org/officeDocument/2006/relationships/tags" Target="../tags/tag257.xml"/><Relationship Id="rId14" Type="http://schemas.openxmlformats.org/officeDocument/2006/relationships/tags" Target="../tags/tag256.xml"/><Relationship Id="rId13" Type="http://schemas.openxmlformats.org/officeDocument/2006/relationships/tags" Target="../tags/tag255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306.xml"/><Relationship Id="rId5" Type="http://schemas.openxmlformats.org/officeDocument/2006/relationships/image" Target="../media/image25.png"/><Relationship Id="rId4" Type="http://schemas.openxmlformats.org/officeDocument/2006/relationships/tags" Target="../tags/tag305.xml"/><Relationship Id="rId3" Type="http://schemas.openxmlformats.org/officeDocument/2006/relationships/image" Target="../media/image13.jpeg"/><Relationship Id="rId2" Type="http://schemas.openxmlformats.org/officeDocument/2006/relationships/tags" Target="../tags/tag304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tags" Target="../tags/tag3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tags" Target="../tags/tag316.xml"/><Relationship Id="rId4" Type="http://schemas.openxmlformats.org/officeDocument/2006/relationships/image" Target="../media/image28.png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6.png"/><Relationship Id="rId2" Type="http://schemas.openxmlformats.org/officeDocument/2006/relationships/tags" Target="../tags/tag320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image" Target="../media/image13.jpeg"/><Relationship Id="rId2" Type="http://schemas.openxmlformats.org/officeDocument/2006/relationships/tags" Target="../tags/tag321.xml"/><Relationship Id="rId18" Type="http://schemas.openxmlformats.org/officeDocument/2006/relationships/slideLayout" Target="../slideLayouts/slideLayout25.xml"/><Relationship Id="rId17" Type="http://schemas.openxmlformats.org/officeDocument/2006/relationships/tags" Target="../tags/tag335.xml"/><Relationship Id="rId16" Type="http://schemas.openxmlformats.org/officeDocument/2006/relationships/tags" Target="../tags/tag334.xml"/><Relationship Id="rId15" Type="http://schemas.openxmlformats.org/officeDocument/2006/relationships/tags" Target="../tags/tag333.xml"/><Relationship Id="rId14" Type="http://schemas.openxmlformats.org/officeDocument/2006/relationships/tags" Target="../tags/tag332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43.xml"/><Relationship Id="rId2" Type="http://schemas.openxmlformats.org/officeDocument/2006/relationships/image" Target="../media/image9.png"/><Relationship Id="rId1" Type="http://schemas.openxmlformats.org/officeDocument/2006/relationships/tags" Target="../tags/tag34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62.xml"/><Relationship Id="rId5" Type="http://schemas.openxmlformats.org/officeDocument/2006/relationships/image" Target="../media/image17.jpeg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image" Target="../media/image13.jpeg"/><Relationship Id="rId2" Type="http://schemas.openxmlformats.org/officeDocument/2006/relationships/tags" Target="../tags/tag263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image" Target="../media/image13.jpeg"/><Relationship Id="rId2" Type="http://schemas.openxmlformats.org/officeDocument/2006/relationships/tags" Target="../tags/tag26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image" Target="../media/image13.jpeg"/><Relationship Id="rId2" Type="http://schemas.openxmlformats.org/officeDocument/2006/relationships/tags" Target="../tags/tag271.xml"/><Relationship Id="rId19" Type="http://schemas.openxmlformats.org/officeDocument/2006/relationships/slideLayout" Target="../slideLayouts/slideLayout25.xml"/><Relationship Id="rId18" Type="http://schemas.openxmlformats.org/officeDocument/2006/relationships/tags" Target="../tags/tag286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tags" Target="../tags/tag281.xml"/><Relationship Id="rId12" Type="http://schemas.openxmlformats.org/officeDocument/2006/relationships/tags" Target="../tags/tag280.xml"/><Relationship Id="rId11" Type="http://schemas.openxmlformats.org/officeDocument/2006/relationships/tags" Target="../tags/tag279.xml"/><Relationship Id="rId10" Type="http://schemas.openxmlformats.org/officeDocument/2006/relationships/tags" Target="../tags/tag278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.bin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tags" Target="../tags/tag29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5.xml"/><Relationship Id="rId7" Type="http://schemas.openxmlformats.org/officeDocument/2006/relationships/tags" Target="../tags/tag298.xml"/><Relationship Id="rId6" Type="http://schemas.openxmlformats.org/officeDocument/2006/relationships/image" Target="../media/image23.png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image" Target="../media/image13.jpeg"/><Relationship Id="rId2" Type="http://schemas.openxmlformats.org/officeDocument/2006/relationships/tags" Target="../tags/tag295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tags" Target="../tags/tag303.xml"/><Relationship Id="rId7" Type="http://schemas.openxmlformats.org/officeDocument/2006/relationships/image" Target="../media/image24.png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image" Target="../media/image13.jpeg"/><Relationship Id="rId2" Type="http://schemas.openxmlformats.org/officeDocument/2006/relationships/tags" Target="../tags/tag299.xm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520000">
            <a:off x="3009900" y="1128395"/>
            <a:ext cx="3443605" cy="39516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219700" y="5090795"/>
            <a:ext cx="3061970" cy="1054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云亭中学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钱嘉蓉</a:t>
            </a:r>
            <a:endParaRPr lang="zh-CN" altLang="en-US" sz="24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24305" y="554355"/>
            <a:ext cx="6335395" cy="5904230"/>
            <a:chOff x="2664" y="1205"/>
            <a:chExt cx="9977" cy="9298"/>
          </a:xfrm>
        </p:grpSpPr>
        <p:sp>
          <p:nvSpPr>
            <p:cNvPr id="6" name="十字形 5"/>
            <p:cNvSpPr/>
            <p:nvPr>
              <p:custDataLst>
                <p:tags r:id="rId5"/>
              </p:custDataLst>
            </p:nvPr>
          </p:nvSpPr>
          <p:spPr>
            <a:xfrm flipH="1">
              <a:off x="3464" y="3926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十字形 9"/>
            <p:cNvSpPr/>
            <p:nvPr>
              <p:custDataLst>
                <p:tags r:id="rId6"/>
              </p:custDataLst>
            </p:nvPr>
          </p:nvSpPr>
          <p:spPr>
            <a:xfrm flipH="1">
              <a:off x="3458" y="7442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右箭头 10"/>
            <p:cNvSpPr/>
            <p:nvPr>
              <p:custDataLst>
                <p:tags r:id="rId7"/>
              </p:custDataLst>
            </p:nvPr>
          </p:nvSpPr>
          <p:spPr>
            <a:xfrm>
              <a:off x="6293" y="5174"/>
              <a:ext cx="2041" cy="681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664" y="1205"/>
              <a:ext cx="2154" cy="2154"/>
              <a:chOff x="2664" y="1205"/>
              <a:chExt cx="2154" cy="2154"/>
            </a:xfrm>
          </p:grpSpPr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2664" y="1205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118" y="2021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整式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777" y="5060"/>
              <a:ext cx="2154" cy="2154"/>
              <a:chOff x="2777" y="5060"/>
              <a:chExt cx="2154" cy="2154"/>
            </a:xfrm>
          </p:grpSpPr>
          <p:sp>
            <p:nvSpPr>
              <p:cNvPr id="8" name="椭圆 7"/>
              <p:cNvSpPr/>
              <p:nvPr>
                <p:custDataLst>
                  <p:tags r:id="rId10"/>
                </p:custDataLst>
              </p:nvPr>
            </p:nvSpPr>
            <p:spPr>
              <a:xfrm>
                <a:off x="2777" y="5060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3117" y="5846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分式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777" y="8349"/>
              <a:ext cx="2154" cy="2154"/>
              <a:chOff x="2777" y="8349"/>
              <a:chExt cx="2154" cy="2154"/>
            </a:xfrm>
          </p:grpSpPr>
          <p:sp>
            <p:nvSpPr>
              <p:cNvPr id="9" name="椭圆 8"/>
              <p:cNvSpPr/>
              <p:nvPr>
                <p:custDataLst>
                  <p:tags r:id="rId12"/>
                </p:custDataLst>
              </p:nvPr>
            </p:nvSpPr>
            <p:spPr>
              <a:xfrm>
                <a:off x="2777" y="8349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117" y="9143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.......</a:t>
                </a:r>
                <a:endParaRPr lang="en-US" altLang="zh-CN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787" y="3473"/>
              <a:ext cx="3854" cy="3968"/>
              <a:chOff x="8787" y="3473"/>
              <a:chExt cx="3854" cy="3968"/>
            </a:xfrm>
          </p:grpSpPr>
          <p:sp>
            <p:nvSpPr>
              <p:cNvPr id="12" name="椭圆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8787" y="3473"/>
                <a:ext cx="3855" cy="3969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9507" y="5060"/>
                <a:ext cx="2693" cy="1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/>
                <a:r>
                  <a:rPr lang="en-US" altLang="zh-CN" sz="36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?</a:t>
                </a:r>
                <a:endParaRPr lang="en-US" altLang="zh-CN" sz="36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-36195" y="0"/>
            <a:ext cx="9271000" cy="7029450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605" y="4768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变式训练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15" y="2277110"/>
            <a:ext cx="8686800" cy="12439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539903" y="692970"/>
            <a:ext cx="8100900" cy="1470025"/>
          </a:xfrm>
          <a:prstGeom prst="rect">
            <a:avLst/>
          </a:prstGeom>
          <a:noFill/>
          <a:ln w="7938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3200" b="1" dirty="0">
                <a:ea typeface="楷体" panose="02010609060101010101" charset="-122"/>
              </a:rPr>
              <a:t>环节三：从算</a:t>
            </a:r>
            <a:r>
              <a:rPr lang="zh-CN" sz="3200" b="1" dirty="0">
                <a:ea typeface="楷体" panose="02010609060101010101" charset="-122"/>
              </a:rPr>
              <a:t>术</a:t>
            </a:r>
            <a:r>
              <a:rPr sz="3200" b="1" dirty="0">
                <a:ea typeface="楷体" panose="02010609060101010101" charset="-122"/>
              </a:rPr>
              <a:t>平方根性质到二次根式性质</a:t>
            </a:r>
            <a:endParaRPr sz="3200" b="1" dirty="0"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750" y="2493010"/>
            <a:ext cx="7598410" cy="708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问题4：知道了二次根式的概念后，我们又将研究什么？如何研究？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539903" y="692970"/>
            <a:ext cx="8100900" cy="780415"/>
          </a:xfrm>
          <a:prstGeom prst="rect">
            <a:avLst/>
          </a:prstGeom>
          <a:noFill/>
          <a:ln w="7938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3200" b="1" dirty="0">
                <a:ea typeface="楷体" panose="02010609060101010101" charset="-122"/>
              </a:rPr>
              <a:t>问题5：那么二次根式有哪些基本性质呢？</a:t>
            </a:r>
            <a:endParaRPr sz="3200" b="1" dirty="0"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pic>
        <p:nvPicPr>
          <p:cNvPr id="2" name="图片 1" descr="0EZRS{8HE]ISZ1`DVLNRH0T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5605" y="1701165"/>
            <a:ext cx="8433435" cy="1343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5480" y="3490595"/>
            <a:ext cx="8131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观察上述等式的两边，你得到什么结论，你能用一般式来表示这样的规律吗？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403350" y="5013325"/>
                <a:ext cx="4808855" cy="793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r>
                      <a:rPr lang="en-US" altLang="zh-CN" sz="4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4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√</m:t>
                    </m:r>
                    <m:r>
                      <a:rPr lang="en-US" altLang="zh-CN" sz="4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4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4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4000" b="1" baseline="30000">
                    <a:solidFill>
                      <a:srgbClr val="FF0000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2   </a:t>
                </a: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=</a:t>
                </a:r>
                <a:r>
                  <a:rPr lang="en-US" altLang="zh-CN" sz="4000" b="1" i="1">
                    <a:solidFill>
                      <a:srgbClr val="FF0000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a </a:t>
                </a: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zh-CN" sz="40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40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40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𝟎</m:t>
                    </m:r>
                  </m:oMath>
                </a14:m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)</a:t>
                </a:r>
                <a:endParaRPr lang="en-US" altLang="zh-CN" sz="4000" b="1">
                  <a:solidFill>
                    <a:srgbClr val="FF0000"/>
                  </a:solidFill>
                  <a:latin typeface="Times New Roman" panose="02020603050405020304" charset="0"/>
                  <a:ea typeface="MS Mincho" charset="0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350" y="5013325"/>
                <a:ext cx="4808855" cy="793115"/>
              </a:xfrm>
              <a:prstGeom prst="rect">
                <a:avLst/>
              </a:prstGeom>
              <a:blipFill rotWithShape="1">
                <a:blip r:embed="rId6"/>
                <a:stretch>
                  <a:fillRect t="-10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539903" y="692970"/>
            <a:ext cx="8100900" cy="780415"/>
          </a:xfrm>
          <a:prstGeom prst="rect">
            <a:avLst/>
          </a:prstGeom>
          <a:noFill/>
          <a:ln w="7938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sz="3200" b="1" dirty="0">
                <a:ea typeface="楷体" panose="02010609060101010101" charset="-122"/>
              </a:rPr>
              <a:t>练习：</a:t>
            </a:r>
            <a:endParaRPr lang="zh-CN" sz="3200" b="1" dirty="0"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8403" t="-5810"/>
          <a:stretch>
            <a:fillRect/>
          </a:stretch>
        </p:blipFill>
        <p:spPr>
          <a:xfrm>
            <a:off x="323215" y="1629410"/>
            <a:ext cx="9019540" cy="13068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539903" y="692970"/>
            <a:ext cx="8100900" cy="780415"/>
          </a:xfrm>
          <a:prstGeom prst="rect">
            <a:avLst/>
          </a:prstGeom>
          <a:noFill/>
          <a:ln w="7938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sz="3200" b="1" dirty="0">
                <a:ea typeface="楷体" panose="02010609060101010101" charset="-122"/>
              </a:rPr>
              <a:t>环节四：回顾反思，总结提升</a:t>
            </a:r>
            <a:endParaRPr sz="3200" b="1" dirty="0"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260" y="2493010"/>
            <a:ext cx="7598410" cy="708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今天我们研究什么？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二次根式的发展史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522486" y="1947311"/>
            <a:ext cx="6060842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    二次根式与开平方运算及二次方程求解相关，几乎所有的文明古国对开平方运算都早有研究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1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古巴比伦人制作了平方根表、立方根表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古埃及人也有开平方计算，他们用“</a:t>
            </a:r>
            <a:r>
              <a:rPr lang="el-GR" altLang="zh-CN" sz="1800" dirty="0" smtClean="0">
                <a:latin typeface="黑体" panose="02010609060101010101" charset="-122"/>
                <a:ea typeface="黑体" panose="02010609060101010101" charset="-122"/>
              </a:rPr>
              <a:t>Γ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”表示平方根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中国古代的数学著作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九章算术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也记载有“开方术”和一元二次方程的数值求解程序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.3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世纪的数学家刘徽，在他所著的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九章算术注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的“割圆术”中，用勾股定理计算圆内接正多边形边长时，出现了比较复杂的二次根式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1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    奥地利数学家鲁道夫于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16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世纪引进的二次根式符号“   ”，使二次根式表示简约明了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</a:rPr>
              <a:t>从法国数学家韦达开始，数学家们进行了代数符号系统化工作，使二次根式更方便地成为数学计算的工具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1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8472" y="4478519"/>
            <a:ext cx="241200" cy="27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1928" y="2257726"/>
            <a:ext cx="1427558" cy="1526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-36830" y="-48260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buClrTx/>
              <a:buSzTx/>
              <a:buFontTx/>
            </a:pPr>
            <a:fld id="{9A0DB2DC-4C9A-4742-B13C-FB6460FD3503}" type="slidenum">
              <a:rPr lang="ko-KR" altLang="en-US" sz="900" smtClean="0">
                <a:solidFill>
                  <a:schemeClr val="dk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fld>
            <a:endParaRPr lang="ko-KR" altLang="en-US" sz="900" smtClean="0">
              <a:solidFill>
                <a:schemeClr val="dk1">
                  <a:tint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48130" y="410210"/>
            <a:ext cx="6335395" cy="5904230"/>
            <a:chOff x="2438" y="646"/>
            <a:chExt cx="9977" cy="9298"/>
          </a:xfrm>
        </p:grpSpPr>
        <p:sp>
          <p:nvSpPr>
            <p:cNvPr id="2" name="十字形 1"/>
            <p:cNvSpPr/>
            <p:nvPr>
              <p:custDataLst>
                <p:tags r:id="rId6"/>
              </p:custDataLst>
            </p:nvPr>
          </p:nvSpPr>
          <p:spPr>
            <a:xfrm flipH="1">
              <a:off x="3238" y="3367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十字形 6"/>
            <p:cNvSpPr/>
            <p:nvPr>
              <p:custDataLst>
                <p:tags r:id="rId7"/>
              </p:custDataLst>
            </p:nvPr>
          </p:nvSpPr>
          <p:spPr>
            <a:xfrm flipH="1">
              <a:off x="3232" y="6883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右箭头 10"/>
            <p:cNvSpPr/>
            <p:nvPr>
              <p:custDataLst>
                <p:tags r:id="rId8"/>
              </p:custDataLst>
            </p:nvPr>
          </p:nvSpPr>
          <p:spPr>
            <a:xfrm>
              <a:off x="6067" y="4615"/>
              <a:ext cx="2041" cy="681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0">
              <a:off x="2438" y="646"/>
              <a:ext cx="2154" cy="2154"/>
              <a:chOff x="2664" y="1205"/>
              <a:chExt cx="2154" cy="2154"/>
            </a:xfrm>
          </p:grpSpPr>
          <p:sp>
            <p:nvSpPr>
              <p:cNvPr id="12" name="椭圆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2664" y="1205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118" y="2021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整式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0">
              <a:off x="2551" y="4501"/>
              <a:ext cx="2154" cy="2154"/>
              <a:chOff x="2777" y="5060"/>
              <a:chExt cx="2154" cy="2154"/>
            </a:xfrm>
          </p:grpSpPr>
          <p:sp>
            <p:nvSpPr>
              <p:cNvPr id="14" name="椭圆 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2777" y="5060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117" y="5846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分式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0">
              <a:off x="2551" y="7790"/>
              <a:ext cx="2154" cy="2154"/>
              <a:chOff x="2777" y="8349"/>
              <a:chExt cx="2154" cy="2154"/>
            </a:xfrm>
          </p:grpSpPr>
          <p:sp>
            <p:nvSpPr>
              <p:cNvPr id="16" name="椭圆 15"/>
              <p:cNvSpPr/>
              <p:nvPr>
                <p:custDataLst>
                  <p:tags r:id="rId13"/>
                </p:custDataLst>
              </p:nvPr>
            </p:nvSpPr>
            <p:spPr>
              <a:xfrm>
                <a:off x="2777" y="8349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文本框 1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879" y="8915"/>
                <a:ext cx="1939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二次根式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0">
              <a:off x="8561" y="2914"/>
              <a:ext cx="3854" cy="3968"/>
              <a:chOff x="8787" y="3473"/>
              <a:chExt cx="3854" cy="3968"/>
            </a:xfrm>
          </p:grpSpPr>
          <p:sp>
            <p:nvSpPr>
              <p:cNvPr id="23" name="椭圆 22"/>
              <p:cNvSpPr/>
              <p:nvPr>
                <p:custDataLst>
                  <p:tags r:id="rId15"/>
                </p:custDataLst>
              </p:nvPr>
            </p:nvSpPr>
            <p:spPr>
              <a:xfrm>
                <a:off x="8787" y="3473"/>
                <a:ext cx="3855" cy="3969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9507" y="5060"/>
                <a:ext cx="2693" cy="1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zh-CN" altLang="en-US" sz="36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代数式</a:t>
                </a:r>
                <a:endParaRPr lang="zh-CN" altLang="en-US" sz="36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二次根式的发展史</a:t>
            </a:r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2124075" y="3785870"/>
            <a:ext cx="360045" cy="75565"/>
          </a:xfrm>
          <a:prstGeom prst="rightArrow">
            <a:avLst>
              <a:gd name="adj1" fmla="val 5798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068445" y="3770630"/>
            <a:ext cx="384175" cy="89535"/>
          </a:xfrm>
          <a:prstGeom prst="rightArrow">
            <a:avLst>
              <a:gd name="adj1" fmla="val 5798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238875" y="3713480"/>
            <a:ext cx="360045" cy="75565"/>
          </a:xfrm>
          <a:prstGeom prst="rightArrow">
            <a:avLst>
              <a:gd name="adj1" fmla="val 5798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0">
            <a:off x="828040" y="3353435"/>
            <a:ext cx="1139190" cy="1156970"/>
            <a:chOff x="1304" y="3534"/>
            <a:chExt cx="1794" cy="1822"/>
          </a:xfrm>
        </p:grpSpPr>
        <p:sp>
          <p:nvSpPr>
            <p:cNvPr id="3" name="椭圆 2"/>
            <p:cNvSpPr/>
            <p:nvPr/>
          </p:nvSpPr>
          <p:spPr>
            <a:xfrm>
              <a:off x="1304" y="3534"/>
              <a:ext cx="1795" cy="182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38" y="4191"/>
              <a:ext cx="11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chemeClr val="bg1"/>
                  </a:solidFill>
                </a:rPr>
                <a:t>概念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0">
            <a:off x="2628900" y="3281680"/>
            <a:ext cx="1221740" cy="1156970"/>
            <a:chOff x="4139" y="3473"/>
            <a:chExt cx="1924" cy="1822"/>
          </a:xfrm>
        </p:grpSpPr>
        <p:sp>
          <p:nvSpPr>
            <p:cNvPr id="7" name="椭圆 6"/>
            <p:cNvSpPr/>
            <p:nvPr>
              <p:custDataLst>
                <p:tags r:id="rId1"/>
              </p:custDataLst>
            </p:nvPr>
          </p:nvSpPr>
          <p:spPr>
            <a:xfrm>
              <a:off x="4139" y="3473"/>
              <a:ext cx="1925" cy="182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4592" y="4153"/>
              <a:ext cx="11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chemeClr val="bg1"/>
                  </a:solidFill>
                </a:rPr>
                <a:t>性质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6778625" y="3213100"/>
            <a:ext cx="1139190" cy="1156970"/>
            <a:chOff x="9922" y="3534"/>
            <a:chExt cx="1794" cy="1822"/>
          </a:xfrm>
        </p:grpSpPr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9922" y="3534"/>
              <a:ext cx="1795" cy="182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4"/>
              </p:custDataLst>
            </p:nvPr>
          </p:nvSpPr>
          <p:spPr>
            <a:xfrm>
              <a:off x="10357" y="4095"/>
              <a:ext cx="1126" cy="7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2000" b="1">
                  <a:solidFill>
                    <a:schemeClr val="bg1"/>
                  </a:solidFill>
                </a:rPr>
                <a:t>应用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4716780" y="3281680"/>
            <a:ext cx="1139190" cy="1156970"/>
            <a:chOff x="6974" y="3534"/>
            <a:chExt cx="1794" cy="1822"/>
          </a:xfrm>
        </p:grpSpPr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6974" y="3534"/>
              <a:ext cx="1795" cy="182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7339" y="4191"/>
              <a:ext cx="11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chemeClr val="bg1"/>
                  </a:solidFill>
                </a:rPr>
                <a:t>运算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10210" y="405130"/>
            <a:ext cx="841756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研究一类数或式的一般方法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8085" y="1052830"/>
            <a:ext cx="8506460" cy="678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 b="1">
                <a:solidFill>
                  <a:schemeClr val="tx1"/>
                </a:solidFill>
                <a:latin typeface="汉仪君黑-35W" charset="0"/>
                <a:cs typeface="汉仪君黑-35W" charset="0"/>
                <a:sym typeface="+mn-ea"/>
              </a:rPr>
              <a:t>后续你</a:t>
            </a:r>
            <a:r>
              <a:rPr lang="zh-CN" altLang="en-US" sz="3600" b="1">
                <a:solidFill>
                  <a:schemeClr val="tx1"/>
                </a:solidFill>
                <a:latin typeface="汉仪君黑-35W" charset="0"/>
                <a:cs typeface="汉仪君黑-35W" charset="0"/>
                <a:sym typeface="+mn-ea"/>
              </a:rPr>
              <a:t>还想研究什么？</a:t>
            </a:r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rgbClr val="FF0000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2708910"/>
            <a:ext cx="762381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类比是一位伟大的引路人！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/>
              <a:t>                                                                           </a:t>
            </a:r>
            <a:endParaRPr lang="en-US" altLang="zh-CN"/>
          </a:p>
          <a:p>
            <a:r>
              <a:rPr lang="en-US" altLang="zh-CN"/>
              <a:t>                                                                       </a:t>
            </a:r>
            <a:r>
              <a:rPr lang="en-US" altLang="zh-CN" sz="2000" b="1"/>
              <a:t>—— </a:t>
            </a:r>
            <a:r>
              <a:rPr lang="zh-CN" altLang="en-US" sz="2000" b="1"/>
              <a:t>匈牙利数学家波利亚</a:t>
            </a:r>
            <a:endParaRPr lang="zh-CN" altLang="en-US" sz="20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57299" y="2639846"/>
            <a:ext cx="6629402" cy="1578307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500">
                <a:solidFill>
                  <a:schemeClr val="accent1"/>
                </a:solidFill>
                <a:sym typeface="+mn-ea"/>
              </a:rPr>
              <a:t>谢谢大家！</a:t>
            </a:r>
            <a:endParaRPr lang="zh-CN" altLang="en-US" sz="45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635"/>
            <a:ext cx="9306560" cy="708342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99795" y="836930"/>
            <a:ext cx="82232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环节一：从算</a:t>
            </a:r>
            <a:r>
              <a:rPr lang="zh-CN"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术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平方根到二次根式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今天我们从一张非常熟悉的图形入手，请你提出一个问题？</a:t>
            </a:r>
            <a:endParaRPr lang="zh-CN"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60065" y="2376805"/>
            <a:ext cx="2448560" cy="2376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截图0502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9575" y="692785"/>
            <a:ext cx="8487410" cy="29806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271000" cy="703897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95605" y="692785"/>
            <a:ext cx="822325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环节二：概念构建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问题1：学校决定将一块长为</a:t>
            </a:r>
            <a:r>
              <a:rPr sz="2800" b="1" i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，宽为</a:t>
            </a:r>
            <a:r>
              <a:rPr sz="2800" b="1" i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的矩形进行改造.请你回答下列问题: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（1）这块绿地的周长是多少？这块绿地的面积是多少？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（2）如果这次改造的总费用为</a:t>
            </a:r>
            <a:r>
              <a:rPr sz="2800" b="1" i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元，那么每平方米多少元？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（3）如果这个矩形绿地中还要规划面积为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2m</a:t>
            </a:r>
            <a:r>
              <a:rPr sz="2800" b="1" baseline="30000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、</a:t>
            </a:r>
            <a:r>
              <a:rPr lang="en-US"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7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sz="2800" b="1" baseline="30000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、Sm</a:t>
            </a:r>
            <a:r>
              <a:rPr sz="2800" b="1" baseline="30000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、9Sm</a:t>
            </a:r>
            <a:r>
              <a:rPr sz="2800" b="1" baseline="30000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的正方形种植新品种花木，那么这4个正方形的边长各为多少？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（4）如果在这个矩形绿地中还要规划一个边长为</a:t>
            </a:r>
            <a:r>
              <a:rPr sz="2800" b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2m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的正方形，则这个正方形的对角线为多少？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271000" cy="698563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95605" y="692785"/>
            <a:ext cx="82232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问题2：请尝试对上述各问题得到的数学式子进行分类.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-36830" y="-48260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buClrTx/>
              <a:buSzTx/>
              <a:buFontTx/>
            </a:pPr>
            <a:fld id="{9A0DB2DC-4C9A-4742-B13C-FB6460FD3503}" type="slidenum">
              <a:rPr lang="ko-KR" altLang="en-US" sz="900" smtClean="0">
                <a:solidFill>
                  <a:schemeClr val="dk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fld>
            <a:endParaRPr lang="ko-KR" altLang="en-US" sz="900" smtClean="0">
              <a:solidFill>
                <a:schemeClr val="dk1">
                  <a:tint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500000">
            <a:off x="2774950" y="1454785"/>
            <a:ext cx="3418205" cy="3842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1548130" y="410210"/>
            <a:ext cx="6335395" cy="5904230"/>
            <a:chOff x="2438" y="646"/>
            <a:chExt cx="9977" cy="9298"/>
          </a:xfrm>
        </p:grpSpPr>
        <p:sp>
          <p:nvSpPr>
            <p:cNvPr id="2" name="十字形 1"/>
            <p:cNvSpPr/>
            <p:nvPr>
              <p:custDataLst>
                <p:tags r:id="rId7"/>
              </p:custDataLst>
            </p:nvPr>
          </p:nvSpPr>
          <p:spPr>
            <a:xfrm flipH="1">
              <a:off x="3238" y="3367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十字形 6"/>
            <p:cNvSpPr/>
            <p:nvPr>
              <p:custDataLst>
                <p:tags r:id="rId8"/>
              </p:custDataLst>
            </p:nvPr>
          </p:nvSpPr>
          <p:spPr>
            <a:xfrm flipH="1">
              <a:off x="3232" y="6883"/>
              <a:ext cx="780" cy="681"/>
            </a:xfrm>
            <a:prstGeom prst="plus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右箭头 10"/>
            <p:cNvSpPr/>
            <p:nvPr>
              <p:custDataLst>
                <p:tags r:id="rId9"/>
              </p:custDataLst>
            </p:nvPr>
          </p:nvSpPr>
          <p:spPr>
            <a:xfrm>
              <a:off x="6067" y="4615"/>
              <a:ext cx="2041" cy="681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0">
              <a:off x="2438" y="646"/>
              <a:ext cx="2154" cy="2154"/>
              <a:chOff x="2664" y="1205"/>
              <a:chExt cx="2154" cy="2154"/>
            </a:xfrm>
          </p:grpSpPr>
          <p:sp>
            <p:nvSpPr>
              <p:cNvPr id="12" name="椭圆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2664" y="1205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3118" y="2021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整式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0">
              <a:off x="2551" y="4501"/>
              <a:ext cx="2154" cy="2154"/>
              <a:chOff x="2777" y="5060"/>
              <a:chExt cx="2154" cy="2154"/>
            </a:xfrm>
          </p:grpSpPr>
          <p:sp>
            <p:nvSpPr>
              <p:cNvPr id="14" name="椭圆 13"/>
              <p:cNvSpPr/>
              <p:nvPr>
                <p:custDataLst>
                  <p:tags r:id="rId12"/>
                </p:custDataLst>
              </p:nvPr>
            </p:nvSpPr>
            <p:spPr>
              <a:xfrm>
                <a:off x="2777" y="5060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117" y="5846"/>
                <a:ext cx="154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分式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0">
              <a:off x="2551" y="7790"/>
              <a:ext cx="2154" cy="2154"/>
              <a:chOff x="2777" y="8349"/>
              <a:chExt cx="2154" cy="2154"/>
            </a:xfrm>
          </p:grpSpPr>
          <p:sp>
            <p:nvSpPr>
              <p:cNvPr id="16" name="椭圆 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2777" y="8349"/>
                <a:ext cx="2154" cy="215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文本框 1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879" y="8915"/>
                <a:ext cx="1939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二次根式</a:t>
                </a:r>
                <a:endParaRPr lang="zh-CN" altLang="en-US" sz="24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0">
              <a:off x="8561" y="2914"/>
              <a:ext cx="3854" cy="3968"/>
              <a:chOff x="8787" y="3473"/>
              <a:chExt cx="3854" cy="3968"/>
            </a:xfrm>
          </p:grpSpPr>
          <p:sp>
            <p:nvSpPr>
              <p:cNvPr id="23" name="椭圆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8787" y="3473"/>
                <a:ext cx="3855" cy="3969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80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9507" y="5060"/>
                <a:ext cx="2693" cy="1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/>
                <a:r>
                  <a:rPr lang="en-US" altLang="zh-CN" sz="3600" b="1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?</a:t>
                </a:r>
                <a:endParaRPr lang="en-US" altLang="zh-CN" sz="3600" b="1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414020" y="1989455"/>
                <a:ext cx="8822055" cy="1497330"/>
              </a:xfrm>
              <a:prstGeom prst="rect">
                <a:avLst/>
              </a:prstGeom>
              <a:noFill/>
              <a:ln w="7938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3200" dirty="0">
                    <a:solidFill>
                      <a:schemeClr val="dk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   </a:t>
                </a:r>
                <a:r>
                  <a:rPr lang="zh-CN" altLang="en-US" sz="3200" b="1" dirty="0" smtClean="0">
                    <a:solidFill>
                      <a:schemeClr val="dk1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一般</a:t>
                </a:r>
                <a:r>
                  <a:rPr lang="zh-CN" altLang="en-US" sz="3200" b="1" dirty="0">
                    <a:solidFill>
                      <a:schemeClr val="dk1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地，式子</a:t>
                </a:r>
                <a:r>
                  <a:rPr lang="en-US" altLang="zh-CN" sz="3200" b="1" dirty="0">
                    <a:solidFill>
                      <a:schemeClr val="dk1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   </a:t>
                </a:r>
                <a:r>
                  <a:rPr lang="zh-CN" altLang="en-US" sz="3200" b="1" dirty="0">
                    <a:solidFill>
                      <a:schemeClr val="dk1"/>
                    </a:solidFill>
                    <a:latin typeface="宋体" panose="02010600030101010101" pitchFamily="2" charset="-122"/>
                    <a:cs typeface="微软雅黑" panose="020B0503020204020204" charset="-122"/>
                  </a:rPr>
                  <a:t>（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a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≥</a:t>
                </a:r>
                <a14:m>
                  <m:oMath xmlns:m="http://schemas.openxmlformats.org/officeDocument/2006/math">
                    <m:r>
                      <a:rPr lang="en-US" altLang="zh-CN" sz="32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𝟎</m:t>
                    </m:r>
                    <m:r>
                      <a:rPr lang="en-US" altLang="zh-CN" sz="32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）</m:t>
                    </m:r>
                    <m:r>
                      <a:rPr lang="en-US" altLang="zh-CN" sz="3200" b="1" i="1" dirty="0">
                        <a:solidFill>
                          <a:schemeClr val="dk1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叫做二次根式，</m:t>
                    </m:r>
                  </m:oMath>
                </a14:m>
                <a:endParaRPr lang="en-US" altLang="zh-CN" sz="3200" b="1" i="1" dirty="0">
                  <a:solidFill>
                    <a:schemeClr val="dk1"/>
                  </a:solidFill>
                  <a:latin typeface="Cambria Math" panose="02040503050406030204" charset="0"/>
                  <a:ea typeface="楷体" panose="02010609060101010101" charset="-122"/>
                  <a:cs typeface="Cambria Math" panose="02040503050406030204" charset="0"/>
                </a:endParaRPr>
              </a:p>
              <a:p>
                <a:pPr>
                  <a:lnSpc>
                    <a:spcPct val="14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1" dirty="0">
                          <a:solidFill>
                            <a:schemeClr val="dk1"/>
                          </a:solidFill>
                          <a:latin typeface="Cambria Math" panose="02040503050406030204" charset="0"/>
                          <a:ea typeface="楷体" panose="02010609060101010101" charset="-122"/>
                          <a:cs typeface="Cambria Math" panose="02040503050406030204" charset="0"/>
                        </a:rPr>
                        <m:t>𝒂</m:t>
                      </m:r>
                      <m:r>
                        <a:rPr lang="en-US" altLang="zh-CN" sz="3200" b="1" i="1" dirty="0">
                          <a:solidFill>
                            <a:schemeClr val="dk1"/>
                          </a:solidFill>
                          <a:latin typeface="Cambria Math" panose="02040503050406030204" charset="0"/>
                          <a:ea typeface="楷体" panose="02010609060101010101" charset="-122"/>
                          <a:cs typeface="Cambria Math" panose="02040503050406030204" charset="0"/>
                        </a:rPr>
                        <m:t>叫做被开方数.</m:t>
                      </m:r>
                    </m:oMath>
                  </m:oMathPara>
                </a14:m>
                <a:endParaRPr lang="en-US" altLang="zh-CN" sz="3200" b="1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414020" y="1989455"/>
                <a:ext cx="8822055" cy="14973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7938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7970" y="549275"/>
            <a:ext cx="309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27405" y="4221480"/>
                <a:ext cx="8354695" cy="659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 b="1">
                    <a:latin typeface="楷体" panose="02010609060101010101" charset="-122"/>
                    <a:ea typeface="楷体" panose="02010609060101010101" charset="-122"/>
                  </a:rPr>
                  <a:t>双重非负性：</a:t>
                </a:r>
                <a14:m>
                  <m:oMath xmlns:m="http://schemas.openxmlformats.org/officeDocument/2006/math"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𝟎</m:t>
                    </m:r>
                  </m:oMath>
                </a14:m>
                <a:r>
                  <a:rPr lang="zh-CN" altLang="en-US" sz="3600" dirty="0">
                    <a:solidFill>
                      <a:srgbClr val="FF0000"/>
                    </a:solidFill>
                    <a:latin typeface="Cambria Math" panose="02040503050406030204" charset="0"/>
                    <a:ea typeface="楷体" panose="02010609060101010101" charset="-122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3600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楷体" panose="02010609060101010101" charset="-122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楷体" panose="02010609060101010101" charset="-122"/>
                            <a:cs typeface="Cambria Math" panose="02040503050406030204" charset="0"/>
                          </a:rPr>
                          <m:t>𝑎</m:t>
                        </m:r>
                      </m:e>
                    </m:rad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𝟎</m:t>
                    </m:r>
                  </m:oMath>
                </a14:m>
                <a:endParaRPr lang="en-US" altLang="zh-CN" sz="3600" b="1" i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405" y="4221480"/>
                <a:ext cx="8354695" cy="65913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5965" y="2132965"/>
          <a:ext cx="732790" cy="694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7" imgW="241300" imgH="228600" progId="Equation.DSMT4">
                  <p:embed/>
                </p:oleObj>
              </mc:Choice>
              <mc:Fallback>
                <p:oleObj name="" r:id="rId7" imgW="241300" imgH="2286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5965" y="2132965"/>
                        <a:ext cx="732790" cy="694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-180340" y="-27305"/>
            <a:ext cx="9416415" cy="707580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755803" y="1989640"/>
                <a:ext cx="8100900" cy="1573530"/>
              </a:xfrm>
              <a:prstGeom prst="rect">
                <a:avLst/>
              </a:prstGeom>
              <a:noFill/>
              <a:ln w="7938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3200" dirty="0">
                    <a:solidFill>
                      <a:schemeClr val="dk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   </a:t>
                </a:r>
                <a:r>
                  <a:rPr lang="zh-CN" altLang="en-US" sz="3200" b="1" dirty="0" smtClean="0">
                    <a:solidFill>
                      <a:schemeClr val="dk1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一般</a:t>
                </a:r>
                <a:r>
                  <a:rPr lang="zh-CN" altLang="en-US" sz="3200" b="1" dirty="0">
                    <a:solidFill>
                      <a:schemeClr val="dk1"/>
                    </a:solidFill>
                    <a:latin typeface="楷体" panose="02010609060101010101" charset="-122"/>
                    <a:ea typeface="楷体" panose="02010609060101010101" charset="-122"/>
                    <a:cs typeface="微软雅黑" panose="020B0503020204020204" charset="-122"/>
                  </a:rPr>
                  <a:t>地，式子</a:t>
                </a:r>
                <a14:m>
                  <m:oMath xmlns:m="http://schemas.openxmlformats.org/officeDocument/2006/math">
                    <m:r>
                      <a:rPr lang="en-US" altLang="zh-CN" sz="3200" b="1" i="1" dirty="0">
                        <a:solidFill>
                          <a:schemeClr val="dk1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√</m:t>
                    </m:r>
                    <m:r>
                      <a:rPr lang="en-US" altLang="zh-CN" sz="3200" b="1" i="1" dirty="0">
                        <a:solidFill>
                          <a:schemeClr val="dk1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3200" b="1" i="1" dirty="0">
                        <a:solidFill>
                          <a:schemeClr val="dk1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32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32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32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𝟎</m:t>
                    </m:r>
                    <m:r>
                      <a:rPr lang="en-US" altLang="zh-CN" sz="3200" b="1" i="1" dirty="0">
                        <a:solidFill>
                          <a:schemeClr val="dk1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)叫做二次根式，</m:t>
                    </m:r>
                  </m:oMath>
                </a14:m>
                <a:endParaRPr lang="en-US" altLang="zh-CN" sz="3200" b="1" i="1" dirty="0">
                  <a:solidFill>
                    <a:schemeClr val="dk1"/>
                  </a:solidFill>
                  <a:latin typeface="Cambria Math" panose="02040503050406030204" charset="0"/>
                  <a:ea typeface="楷体" panose="02010609060101010101" charset="-122"/>
                  <a:cs typeface="Cambria Math" panose="02040503050406030204" charset="0"/>
                </a:endParaRPr>
              </a:p>
              <a:p>
                <a:pPr>
                  <a:lnSpc>
                    <a:spcPct val="14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1" dirty="0">
                          <a:solidFill>
                            <a:schemeClr val="dk1"/>
                          </a:solidFill>
                          <a:latin typeface="Cambria Math" panose="02040503050406030204" charset="0"/>
                          <a:ea typeface="楷体" panose="02010609060101010101" charset="-122"/>
                          <a:cs typeface="Cambria Math" panose="02040503050406030204" charset="0"/>
                        </a:rPr>
                        <m:t>𝒂</m:t>
                      </m:r>
                      <m:r>
                        <a:rPr lang="en-US" altLang="zh-CN" sz="3200" b="1" i="1" dirty="0">
                          <a:solidFill>
                            <a:schemeClr val="dk1"/>
                          </a:solidFill>
                          <a:latin typeface="Cambria Math" panose="02040503050406030204" charset="0"/>
                          <a:ea typeface="楷体" panose="02010609060101010101" charset="-122"/>
                          <a:cs typeface="Cambria Math" panose="02040503050406030204" charset="0"/>
                        </a:rPr>
                        <m:t>叫做被开方数.</m:t>
                      </m:r>
                    </m:oMath>
                  </m:oMathPara>
                </a14:m>
                <a:endParaRPr lang="en-US" altLang="zh-CN" sz="3200" b="1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755803" y="1989640"/>
                <a:ext cx="8100900" cy="1573530"/>
              </a:xfrm>
              <a:prstGeom prst="rect">
                <a:avLst/>
              </a:prstGeom>
              <a:blipFill rotWithShape="1">
                <a:blip r:embed="rId5"/>
                <a:stretch>
                  <a:fillRect l="-2" t="-12" r="4" b="12"/>
                </a:stretch>
              </a:blipFill>
              <a:ln w="7938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260" y="54927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概念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27405" y="4221480"/>
                <a:ext cx="8354695" cy="678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 b="1">
                    <a:latin typeface="楷体" panose="02010609060101010101" charset="-122"/>
                    <a:ea typeface="楷体" panose="02010609060101010101" charset="-122"/>
                  </a:rPr>
                  <a:t>双重非负性：</a:t>
                </a:r>
                <a14:m>
                  <m:oMath xmlns:m="http://schemas.openxmlformats.org/officeDocument/2006/math"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𝟎</m:t>
                    </m:r>
                  </m:oMath>
                </a14:m>
                <a:r>
                  <a:rPr lang="zh-CN" altLang="en-US" sz="3600" dirty="0">
                    <a:solidFill>
                      <a:srgbClr val="FF0000"/>
                    </a:solidFill>
                    <a:latin typeface="Cambria Math" panose="02040503050406030204" charset="0"/>
                    <a:ea typeface="楷体" panose="02010609060101010101" charset="-122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√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楷体" panose="02010609060101010101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3600" b="1" i="1" dirty="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𝟎</m:t>
                    </m:r>
                  </m:oMath>
                </a14:m>
                <a:endParaRPr lang="en-US" altLang="zh-CN" sz="3600" b="1" i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405" y="4221480"/>
                <a:ext cx="8354695" cy="67818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-36195" y="0"/>
            <a:ext cx="9271000" cy="7007225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36855" y="59055"/>
            <a:ext cx="8624570" cy="1314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1、概念</a:t>
            </a:r>
            <a:r>
              <a:rPr lang="zh-CN"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理解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下列哪些是二次根式：</a:t>
            </a:r>
            <a:endParaRPr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t="31765"/>
          <a:stretch>
            <a:fillRect/>
          </a:stretch>
        </p:blipFill>
        <p:spPr>
          <a:xfrm>
            <a:off x="7620" y="1485265"/>
            <a:ext cx="9228455" cy="178562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271000" cy="7029450"/>
          </a:xfrm>
          <a:prstGeom prst="rect">
            <a:avLst/>
          </a:prstGeom>
          <a:solidFill>
            <a:schemeClr val="l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135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1、概念</a:t>
            </a:r>
            <a:r>
              <a:rPr lang="zh-CN" sz="135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理解</a:t>
            </a: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95605" y="909320"/>
            <a:ext cx="8624570" cy="1314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、概念</a:t>
            </a:r>
            <a:r>
              <a:rPr lang="zh-CN"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应用</a:t>
            </a:r>
            <a:endParaRPr lang="zh-CN"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要使下列各式有意义，</a:t>
            </a:r>
            <a:r>
              <a:rPr sz="2800" b="1" i="1">
                <a:solidFill>
                  <a:schemeClr val="dk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sz="2800" b="1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应是怎样的实数？</a:t>
            </a:r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sz="2800" b="1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3850" y="3141345"/>
            <a:ext cx="7938770" cy="13201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BK_DARK_LIGHT" val="2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69b87420e22c4db8a31bd6397077c19a"/>
</p:tagLst>
</file>

<file path=ppt/tags/tag10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fd8f60c16a734087925f0b03703cc21e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6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6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SHOW_EDIT_AREA_INDICATION" val="0"/>
  <p:tag name="KSO_WM_TEMPLATE_THUMBS_INDEX" val="1、5、6、7、8、10、13、15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0261"/>
  <p:tag name="KSO_WM_TEMPLATE_MASTER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  <p:tag name="KSO_WM_UNIT_SUBTYPE" val="q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3*y*2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3*y*1"/>
  <p:tag name="KSO_WM_UNIT_BK_DARK_LIGHT" val="2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456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456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594_1"/>
  <p:tag name="KSO_WM_TEMPLATE_CATEGORY" val="custom"/>
  <p:tag name="KSO_WM_TEMPLATE_INDEX" val="20180456"/>
  <p:tag name="KSO_WM_TEMPLATE_SUBCATEGORY" val="0"/>
  <p:tag name="KSO_WM_TEMPLATE_THUMBS_INDEX" val="1、5、9、11、15、23、31"/>
  <p:tag name="KSO_WM_UNIT_SHOW_EDIT_AREA_INDICATION" val="0"/>
  <p:tag name="KSO_WM_TEMPLATE_MASTER_TYPE" val="1"/>
  <p:tag name="KSO_WM_TEMPLATE_COLOR_TYPE" val="1"/>
  <p:tag name="KSO_WM_TEMPLATE_MASTER_THUMB_INDEX" val="12"/>
</p:tagLst>
</file>

<file path=ppt/tags/tag245.xml><?xml version="1.0" encoding="utf-8"?>
<p:tagLst xmlns:p="http://schemas.openxmlformats.org/presentationml/2006/main">
  <p:tag name="KSO_WM_UNIT_PLACING_PICTURE_USER_VIEWPORT" val="{&quot;height&quot;:2404.6771653543306,&quot;width&quot;:2248.122834645669}"/>
  <p:tag name="KSO_WM_BEAUTIFY_FLAG" val="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BEAUTIFY_FLAG" val=""/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TEMPLATE_THUMBS_INDEX" val="1、5、6、7、8、10、13、15"/>
  <p:tag name="KSO_WM_SLIDE_COVER_HASPICTURE" val="2"/>
  <p:tag name="KSO_WM_SLIDE_ID" val="custom2020026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0261"/>
  <p:tag name="KSO_WM_SLIDE_LAYOUT" val="a_b"/>
  <p:tag name="KSO_WM_SLIDE_LAYOUT_CNT" val="1_1"/>
  <p:tag name="KSO_WM_SLIDE_BK_DARK_LIGHT" val="2"/>
  <p:tag name="KSO_WM_SLIDE_BACKGROUND_TYPE" val="general"/>
</p:tagLst>
</file>

<file path=ppt/tags/tag25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PLACING_PICTURE_USER_VIEWPORT" val="{&quot;height&quot;:2858,&quot;width&quot;:12950}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PLACING_PICTURE_USER_VIEWPORT" val="{&quot;height&quot;:2175,&quot;width&quot;:8130}"/>
</p:tagLst>
</file>

<file path=ppt/tags/tag262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PLACING_PICTURE_USER_VIEWPORT" val="{&quot;height&quot;:2858,&quot;width&quot;:12950}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6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UNIT_PLACING_PICTURE_USER_VIEWPORT" val="{&quot;height&quot;:2858,&quot;width&quot;:12950}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7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PLACING_PICTURE_USER_VIEWPORT" val="{&quot;height&quot;:2404.6771653543306,&quot;width&quot;:2248.122834645669}"/>
  <p:tag name="KSO_WM_BEAUTIFY_FLAG" val=""/>
</p:tagLst>
</file>

<file path=ppt/tags/tag275.xml><?xml version="1.0" encoding="utf-8"?>
<p:tagLst xmlns:p="http://schemas.openxmlformats.org/presentationml/2006/main">
  <p:tag name="KSO_WM_BEAUTIFY_FLAG" val=""/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BEAUTIFY_FLAG" val=""/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9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0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30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PLACING_PICTURE_USER_VIEWPORT" val="{&quot;height&quot;:2404.6771653543306,&quot;width&quot;:2248.122834645669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2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BEAUTIFY_FLAG" val=""/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BEAUTIFY_FLAG" val=""/>
  <p:tag name="KSO_WM_UNIT_FILL_FORE_SCHEMECOLOR_INDEX_BRIGHTNESS" val="-0.75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343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TAG_VERSION" val="1.0"/>
  <p:tag name="KSO_WM_TEMPLATE_CATEGORY" val="custom"/>
  <p:tag name="KSO_WM_TEMPLATE_INDEX" val="20180456"/>
  <p:tag name="KSO_WM_UNIT_ID" val="custom20180456_31*a*1"/>
  <p:tag name="KSO_WM_UNIT_LAYERLEVEL" val="1"/>
  <p:tag name="KSO_WM_UNIT_ISCONTENTSTITLE" val="0"/>
  <p:tag name="KSO_WM_UNIT_HIGHLIGHT" val="0"/>
  <p:tag name="KSO_WM_UNIT_COMPATIBLE" val="0"/>
  <p:tag name="KSO_WM_BEAUTIFY_FLAG" val="#wm#"/>
  <p:tag name="KSO_WM_UNIT_NOCLEAR" val="1"/>
  <p:tag name="KSO_WM_UNIT_DIAGRAM_ISNUMVISUAL" val="0"/>
  <p:tag name="KSO_WM_UNIT_DIAGRAM_ISREFERUNIT" val="0"/>
  <p:tag name="KSO_WM_UNIT_TYPE" val="a"/>
  <p:tag name="KSO_WM_UNIT_INDEX" val="1"/>
  <p:tag name="KSO_WM_UNIT_PRESET_TEXT" val="谢谢观看"/>
  <p:tag name="KSO_WM_UNIT_TEXT_FILL_FORE_SCHEMECOLOR_INDEX_BRIGHTNESS" val="0"/>
  <p:tag name="KSO_WM_UNIT_TEXT_FILL_FORE_SCHEMECOLOR_INDEX" val="5"/>
  <p:tag name="KSO_WM_UNIT_TEXT_FILL_TYPE" val="1"/>
</p:tagLst>
</file>

<file path=ppt/tags/tag345.xml><?xml version="1.0" encoding="utf-8"?>
<p:tagLst xmlns:p="http://schemas.openxmlformats.org/presentationml/2006/main">
  <p:tag name="KSO_WM_SLIDE_ID" val="custom20180456_31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1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80456"/>
  <p:tag name="KSO_WM_SLIDE_LAYOUT" val="a"/>
  <p:tag name="KSO_WM_SLIDE_LAYOUT_CNT" val="1"/>
  <p:tag name="KSO_WM_SLIDE_BK_DARK_LIGHT" val="2"/>
  <p:tag name="KSO_WM_SLIDE_BACKGROUND_TYPE" val="general"/>
  <p:tag name="KSO_WM_COMBINE_RELATE_SLIDE_ID" val="background20177594_11"/>
</p:tagLst>
</file>

<file path=ppt/tags/tag346.xml><?xml version="1.0" encoding="utf-8"?>
<p:tagLst xmlns:p="http://schemas.openxmlformats.org/presentationml/2006/main">
  <p:tag name="COMMONDATA" val="eyJoZGlkIjoiMTRjNzdhMzNmMTliNzc5YmRlNjRmMDljZTg2YzBhZjgifQ=="/>
  <p:tag name="KSO_WPP_MARK_KEY" val="35bbb4bb-bf3e-4bd2-a97d-babb0811b55f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3"/>
  <p:tag name="KSO_WM_UNIT_ID" val="_1*y*3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1*y*2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62.xml><?xml version="1.0" encoding="utf-8"?>
<p:tagLst xmlns:p="http://schemas.openxmlformats.org/presentationml/2006/main">
  <p:tag name="KSO_WM_UNIT_BLOCK" val="0"/>
  <p:tag name="KSO_WM_UNIT_DEC_AREA_ID" val="ca1115f0f47d4c1291c326c03702748c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BLOCK" val="0"/>
  <p:tag name="KSO_WM_UNIT_DEC_AREA_ID" val="d76bc3703c1943e485309e95ebf56c19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BLOCK" val="0"/>
  <p:tag name="KSO_WM_UNIT_DEC_AREA_ID" val="41d1fc9bee884b85b209961104df8a27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frame"/>
</p:tagLst>
</file>

<file path=ppt/tags/tag66.xml><?xml version="1.0" encoding="utf-8"?>
<p:tagLst xmlns:p="http://schemas.openxmlformats.org/presentationml/2006/main">
  <p:tag name="KSO_WM_UNIT_BLOCK" val="0"/>
  <p:tag name="KSO_WM_UNIT_SM_LIMIT_TYPE" val="2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BLOCK" val="0"/>
  <p:tag name="KSO_WM_UNIT_DEC_AREA_ID" val="a530b65c961b404aaf5122b7a6d131e7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68.xml><?xml version="1.0" encoding="utf-8"?>
<p:tagLst xmlns:p="http://schemas.openxmlformats.org/presentationml/2006/main">
  <p:tag name="KSO_WM_UNIT_BLOCK" val="0"/>
  <p:tag name="KSO_WM_UNIT_DEC_AREA_ID" val="7fc72454d8644a24967fed381c5bc243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BLOCK" val="0"/>
  <p:tag name="KSO_WM_UNIT_DEC_AREA_ID" val="e203cbe07fc3453eb4925e402510fe3d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BLOCK" val="0"/>
  <p:tag name="KSO_WM_UNIT_DEC_AREA_ID" val="88434ea1f3e94bf3a8d6ffcc1016c208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BLOCK" val="0"/>
  <p:tag name="KSO_WM_UNIT_SM_LIMIT_TYPE" val="2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leftRight"/>
</p:tagLst>
</file>

<file path=ppt/tags/tag73.xml><?xml version="1.0" encoding="utf-8"?>
<p:tagLst xmlns:p="http://schemas.openxmlformats.org/presentationml/2006/main">
  <p:tag name="KSO_WM_UNIT_BLOCK" val="0"/>
  <p:tag name="KSO_WM_UNIT_SM_LIMIT_TYPE" val="0"/>
  <p:tag name="KSO_WM_UNIT_DEC_AREA_ID" val="35e8083d34fa4e9eac134207c4dd8a64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74.xml><?xml version="1.0" encoding="utf-8"?>
<p:tagLst xmlns:p="http://schemas.openxmlformats.org/presentationml/2006/main">
  <p:tag name="KSO_WM_UNIT_BLOCK" val="0"/>
  <p:tag name="KSO_WM_UNIT_DEC_AREA_ID" val="9131d75d80194c2c9d9f69f42520590d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BLOCK" val="0"/>
  <p:tag name="KSO_WM_UNIT_DEC_AREA_ID" val="0c924cd95cc44086ad6dfb4338a5575c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BLOCK" val="0"/>
  <p:tag name="KSO_WM_UNIT_DEC_AREA_ID" val="e9ef272211894f608469170c1d9ac0f7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BLOCK" val="0"/>
  <p:tag name="KSO_WM_UNIT_SM_LIMIT_TYPE" val="2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BLOCK" val="0"/>
  <p:tag name="KSO_WM_UNIT_DEC_AREA_ID" val="9c23ff76cb7c42bab68d3c54d6b03d46"/>
  <p:tag name="KSO_WM_UNIT_SM_LIMIT_TYPE" val="0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topBot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BLOCK" val="0"/>
  <p:tag name="KSO_WM_UNIT_DEC_AREA_ID" val="f8f5741922854d98bf6bf5c97bd97879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BLOCK" val="0"/>
  <p:tag name="KSO_WM_UNIT_DEC_AREA_ID" val="511eaaf361b44409a92026e18b5eca9d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BLOCK" val="0"/>
  <p:tag name="KSO_WM_UNIT_DEC_AREA_ID" val="9c042193a0f74c198a831e9b54226865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BLOCK" val="0"/>
  <p:tag name="KSO_WM_UNIT_SM_LIMIT_TYPE" val="2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SLIDE_BACKGROUND_TYPE" val="bottomTop"/>
</p:tagLst>
</file>

<file path=ppt/tags/tag85.xml><?xml version="1.0" encoding="utf-8"?>
<p:tagLst xmlns:p="http://schemas.openxmlformats.org/presentationml/2006/main">
  <p:tag name="KSO_WM_UNIT_BLOCK" val="0"/>
  <p:tag name="KSO_WM_UNIT_DEC_AREA_ID" val="46e532ea12984d53bd0953a6a7227ba9"/>
  <p:tag name="KSO_WM_UNIT_SM_LIMIT_TYPE" val="0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</p:tagLst>
</file>

<file path=ppt/tags/tag86.xml><?xml version="1.0" encoding="utf-8"?>
<p:tagLst xmlns:p="http://schemas.openxmlformats.org/presentationml/2006/main">
  <p:tag name="KSO_WM_UNIT_BLOCK" val="0"/>
  <p:tag name="KSO_WM_UNIT_DEC_AREA_ID" val="b95ed0e6f8c445d5980aa0fd0d908b17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BLOCK" val="0"/>
  <p:tag name="KSO_WM_UNIT_DEC_AREA_ID" val="e7e91fe1a249417a822b050c073afacd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BLOCK" val="0"/>
  <p:tag name="KSO_WM_UNIT_DEC_AREA_ID" val="6a4b5d5608a84e0b9da575a0166bcfae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BLOCK" val="0"/>
  <p:tag name="KSO_WM_UNIT_SM_LIMIT_TYPE" val="2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BLOCK" val="0"/>
  <p:tag name="KSO_WM_UNIT_SM_LIMIT_TYP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navigation"/>
</p:tagLst>
</file>

<file path=ppt/tags/tag92.xml><?xml version="1.0" encoding="utf-8"?>
<p:tagLst xmlns:p="http://schemas.openxmlformats.org/presentationml/2006/main">
  <p:tag name="KSO_WM_UNIT_BLOCK" val="0"/>
  <p:tag name="KSO_WM_UNIT_DEC_AREA_ID" val="5dd1a0d2897649cc98352d921b48c118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BLOCK" val="0"/>
  <p:tag name="KSO_WM_UNIT_DEC_AREA_ID" val="8bf44c8551bb424c9efcb4f28d5f9425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BLOCK" val="0"/>
  <p:tag name="KSO_WM_UNIT_DEC_AREA_ID" val="e1f1f84f35d64db1a8fce06dcdadf3a0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belt"/>
</p:tagLst>
</file>

<file path=ppt/tags/tag9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</p:tagLst>
</file>

<file path=ppt/tags/tag9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594973a260b46dd8c81650c0b9448d0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9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3e3da0deb5a04019a4856037c037911a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9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d022c9c97d1446aa9dd1d6658a78c93a"/>
</p:tagLst>
</file>

<file path=ppt/theme/theme1.xml><?xml version="1.0" encoding="utf-8"?>
<a:theme xmlns:a="http://schemas.openxmlformats.org/drawingml/2006/main" name="1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"/>
      </a:majorFont>
      <a:minorFont>
        <a:latin typeface="隶书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8E8D6"/>
      </a:dk2>
      <a:lt2>
        <a:srgbClr val="FFFFFF"/>
      </a:lt2>
      <a:accent1>
        <a:srgbClr val="5B9362"/>
      </a:accent1>
      <a:accent2>
        <a:srgbClr val="71945C"/>
      </a:accent2>
      <a:accent3>
        <a:srgbClr val="819454"/>
      </a:accent3>
      <a:accent4>
        <a:srgbClr val="94964C"/>
      </a:accent4>
      <a:accent5>
        <a:srgbClr val="A49545"/>
      </a:accent5>
      <a:accent6>
        <a:srgbClr val="B6963F"/>
      </a:accent6>
      <a:hlink>
        <a:srgbClr val="50AAD2"/>
      </a:hlink>
      <a:folHlink>
        <a:srgbClr val="9A3C9F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/>
  <Paragraphs>130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4" baseType="lpstr">
      <vt:lpstr>Arial</vt:lpstr>
      <vt:lpstr>宋体</vt:lpstr>
      <vt:lpstr>Wingdings</vt:lpstr>
      <vt:lpstr>隶书</vt:lpstr>
      <vt:lpstr>微软雅黑</vt:lpstr>
      <vt:lpstr>汉仪尚巍手书W</vt:lpstr>
      <vt:lpstr>汉仪旗黑-85S</vt:lpstr>
      <vt:lpstr>黑体</vt:lpstr>
      <vt:lpstr>楷体</vt:lpstr>
      <vt:lpstr>Times New Roman</vt:lpstr>
      <vt:lpstr>Cambria Math</vt:lpstr>
      <vt:lpstr>MS Mincho</vt:lpstr>
      <vt:lpstr>Segoe Print</vt:lpstr>
      <vt:lpstr>汉仪君黑-35W</vt:lpstr>
      <vt:lpstr>Arial Unicode MS</vt:lpstr>
      <vt:lpstr>Calibri</vt:lpstr>
      <vt:lpstr>等线 Light</vt:lpstr>
      <vt:lpstr>叶根友毛笔行书2.0版</vt:lpstr>
      <vt:lpstr>仿宋</vt:lpstr>
      <vt:lpstr>等线</vt:lpstr>
      <vt:lpstr>新宋体</vt:lpstr>
      <vt:lpstr>微软雅黑 Light</vt:lpstr>
      <vt:lpstr>1_Office 主题​​</vt:lpstr>
      <vt:lpstr>2_Office 主题​​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二次根式的发展史</vt:lpstr>
      <vt:lpstr>PowerPoint 演示文稿</vt:lpstr>
      <vt:lpstr>二次根式的发展史</vt:lpstr>
      <vt:lpstr>PowerPoint 演示文稿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钱某某</cp:lastModifiedBy>
  <cp:revision>79</cp:revision>
  <dcterms:created xsi:type="dcterms:W3CDTF">2022-11-17T12:33:00Z</dcterms:created>
  <dcterms:modified xsi:type="dcterms:W3CDTF">2023-06-14T12:26:14Z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AE1ED015A93A4BC4B3B081B58FD45A8F</vt:lpwstr>
  </property>
</Properties>
</file>