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410" r:id="rId5"/>
    <p:sldId id="411" r:id="rId6"/>
    <p:sldId id="424" r:id="rId7"/>
    <p:sldId id="427" r:id="rId8"/>
    <p:sldId id="428" r:id="rId9"/>
    <p:sldId id="452" r:id="rId10"/>
    <p:sldId id="426" r:id="rId11"/>
    <p:sldId id="429" r:id="rId12"/>
    <p:sldId id="448" r:id="rId13"/>
    <p:sldId id="44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373" autoAdjust="0"/>
  </p:normalViewPr>
  <p:slideViewPr>
    <p:cSldViewPr snapToGrid="0">
      <p:cViewPr varScale="1">
        <p:scale>
          <a:sx n="56" d="100"/>
          <a:sy n="56" d="100"/>
        </p:scale>
        <p:origin x="12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8DA9A7-3E45-48C0-98F8-BB82D8888C4C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B64997-0CAD-442D-A869-4BC402470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6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跑步是运动器官的有序活动，需要消耗能量。 例如，画面 中左腿后提这一动作就需要腓肠肌收缩实现，腓肠肌的收缩需要什么物质为其供能？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B64997-0CAD-442D-A869-4BC40247006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6496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b="1" i="0" kern="1200" dirty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绝大多数生命系统中的能量哪来？太阳能</a:t>
            </a:r>
            <a:endParaRPr lang="en-US" altLang="zh-CN" sz="4400" b="1" i="0" kern="1200" dirty="0"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b="1" i="0" kern="1200" dirty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对于细胞来说，绝大多数能量来自哪？哪个结构？什么方式？</a:t>
            </a:r>
            <a:endParaRPr lang="en-US" altLang="zh-CN" sz="4400" b="1" i="0" kern="1200" dirty="0"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b="1" i="0" kern="1200" dirty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细胞内，</a:t>
            </a:r>
            <a:r>
              <a:rPr lang="en-US" altLang="zh-CN" sz="4400" b="1" i="0" kern="1200" dirty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ATP</a:t>
            </a:r>
            <a:r>
              <a:rPr lang="zh-CN" altLang="en-US" sz="4400" b="1" i="0" kern="1200" dirty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这个物质的合成与分解，总是伴随着能量的吸收与释放。</a:t>
            </a:r>
            <a:r>
              <a:rPr lang="en-US" altLang="zh-CN" sz="4400" b="1" i="0" kern="1200" dirty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ATP</a:t>
            </a:r>
            <a:r>
              <a:rPr lang="zh-CN" altLang="en-US" sz="4400" b="1" i="0" kern="1200" dirty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水解，释放能量，用于一些需要吸收能量的化学反应，这些吸收能量的化学反应就叫做吸能反应；</a:t>
            </a:r>
            <a:r>
              <a:rPr lang="en-US" altLang="zh-CN" sz="4400" b="1" i="0" kern="1200" dirty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ATP</a:t>
            </a:r>
            <a:r>
              <a:rPr lang="zh-CN" altLang="en-US" sz="4400" b="1" i="0" kern="1200" dirty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的合成又需要放能反应所释放的能量。</a:t>
            </a:r>
            <a:endParaRPr lang="en-US" altLang="zh-CN" sz="4400" b="1" i="0" kern="1200" dirty="0"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4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ATP</a:t>
            </a:r>
            <a:r>
              <a:rPr lang="zh-CN" altLang="zh-CN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44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ADP</a:t>
            </a:r>
            <a:r>
              <a:rPr lang="zh-CN" altLang="zh-CN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的转化是</a:t>
            </a:r>
            <a:r>
              <a:rPr lang="zh-CN" altLang="zh-CN" sz="4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时刻不停地发生</a:t>
            </a:r>
            <a:r>
              <a:rPr lang="zh-CN" altLang="zh-CN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且处于</a:t>
            </a:r>
            <a:r>
              <a:rPr lang="zh-CN" altLang="zh-CN" sz="4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动态平衡</a:t>
            </a:r>
            <a:r>
              <a:rPr lang="zh-CN" altLang="zh-CN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，才能维持我们细胞生命活动的一个稳定性</a:t>
            </a:r>
            <a:endParaRPr lang="en-US" altLang="zh-CN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dirty="0"/>
              <a:t>ATP </a:t>
            </a:r>
            <a:r>
              <a:rPr lang="zh-CN" altLang="en-US" sz="6000" dirty="0"/>
              <a:t>和 </a:t>
            </a:r>
            <a:r>
              <a:rPr lang="en-US" altLang="zh-CN" sz="6000" dirty="0"/>
              <a:t>ADP </a:t>
            </a:r>
            <a:r>
              <a:rPr lang="zh-CN" altLang="en-US" sz="6000" dirty="0"/>
              <a:t>相互转化的能量供应机 制在所有生物的细胞内都是一样的，这体现 了生物界的统一性．</a:t>
            </a:r>
            <a:endParaRPr lang="en-US" altLang="zh-CN" sz="44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sz="44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6102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在日常生活中，我们要将支票兑换为零钱，去使用。</a:t>
            </a:r>
            <a:endParaRPr lang="en-US" altLang="zh-CN" dirty="0"/>
          </a:p>
          <a:p>
            <a:r>
              <a:rPr lang="zh-CN" altLang="en-US" dirty="0"/>
              <a:t>同带负电荷，不稳定，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1571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三磷酸腺苷二钠是核苷酸衍生物，参与体内脂肪、蛋白质、糖、核酸以及核苷酸的代谢。当体内吸收、分泌、肌肉收缩及进行生化合成反应等需要能量时，三磷酸腺苷即分解成二磷酸腺苷及磷酸基，同时释放出能量。</a:t>
            </a:r>
            <a:endParaRPr lang="en-US" altLang="zh-CN" dirty="0"/>
          </a:p>
          <a:p>
            <a:r>
              <a:rPr lang="zh-CN" altLang="en-US" dirty="0"/>
              <a:t>在运动时，能否使用</a:t>
            </a:r>
            <a:r>
              <a:rPr lang="en-US" altLang="zh-CN" dirty="0"/>
              <a:t>ATP</a:t>
            </a:r>
            <a:r>
              <a:rPr lang="zh-CN" altLang="en-US" dirty="0"/>
              <a:t>药物，来给腓肠肌等肌肉收缩提供更多的能量，提高成绩呢？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536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羽毛 球 是一 项极其消耗 能量 的运动 ， 运 动时主要 消 耗糖类 中 的 能量 ， 那 这些能量可 以 直接 被生命活 动所利 用 吗？</a:t>
            </a:r>
            <a:endParaRPr lang="en-US" altLang="zh-CN" dirty="0"/>
          </a:p>
          <a:p>
            <a:r>
              <a:rPr lang="zh-CN" altLang="en-US" dirty="0"/>
              <a:t>不再收缩意味着？</a:t>
            </a:r>
            <a:endParaRPr lang="en-US" altLang="zh-CN" dirty="0"/>
          </a:p>
          <a:p>
            <a:r>
              <a:rPr lang="zh-CN" altLang="en-US" dirty="0"/>
              <a:t>根据资料，你认为葡萄糖可以直接给生命活动提供能量吗？说说你的理由</a:t>
            </a:r>
            <a:endParaRPr lang="en-US" altLang="zh-CN" dirty="0"/>
          </a:p>
          <a:p>
            <a:r>
              <a:rPr lang="zh-CN" altLang="en-US" dirty="0"/>
              <a:t>为什么等待一段时间后恢复收缩？</a:t>
            </a:r>
            <a:endParaRPr lang="en-US" altLang="zh-CN" dirty="0"/>
          </a:p>
          <a:p>
            <a:r>
              <a:rPr lang="zh-CN" altLang="en-US" dirty="0"/>
              <a:t>葡萄糖分解了，释放能量，形成了某个物质，该物质能够直接提供能量，所以腓肠肌恢复收缩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B64997-0CAD-442D-A869-4BC40247006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041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为什么葡萄糖不能直接利用呢？要形成</a:t>
            </a:r>
            <a:r>
              <a:rPr lang="en-US" altLang="zh-CN" dirty="0"/>
              <a:t>ATP</a:t>
            </a:r>
            <a:r>
              <a:rPr lang="zh-CN" altLang="en-US" dirty="0"/>
              <a:t>，由</a:t>
            </a:r>
            <a:r>
              <a:rPr lang="en-US" altLang="zh-CN" dirty="0"/>
              <a:t>ATP</a:t>
            </a:r>
            <a:r>
              <a:rPr lang="zh-CN" altLang="en-US" dirty="0"/>
              <a:t>来直接供能呢？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B64997-0CAD-442D-A869-4BC40247006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9149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大家的模型各不相同喔，请你思考：</a:t>
            </a:r>
            <a:r>
              <a:rPr lang="en-US" altLang="zh-CN" dirty="0"/>
              <a:t>ATP</a:t>
            </a:r>
            <a:r>
              <a:rPr lang="zh-CN" altLang="en-US" dirty="0"/>
              <a:t>是直接的能源物质，要提供能量，它把能量储存在哪呢？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B64997-0CAD-442D-A869-4BC40247006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4116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根据化学结构式，你构建正确了吗？</a:t>
            </a:r>
            <a:endParaRPr lang="en-US" altLang="zh-CN" dirty="0"/>
          </a:p>
          <a:p>
            <a:r>
              <a:rPr lang="zh-CN" altLang="en-US" dirty="0"/>
              <a:t>如何理解腺苷三磷酸这个名字呢？</a:t>
            </a:r>
            <a:r>
              <a:rPr lang="en-US" altLang="zh-CN" dirty="0"/>
              <a:t>ATP</a:t>
            </a:r>
            <a:r>
              <a:rPr lang="zh-CN" altLang="en-US" dirty="0"/>
              <a:t>各代表着什么呢？</a:t>
            </a:r>
            <a:endParaRPr lang="en-US" altLang="zh-CN" dirty="0"/>
          </a:p>
          <a:p>
            <a:r>
              <a:rPr lang="zh-CN" altLang="en-US" dirty="0"/>
              <a:t>我看到有同学使用了</a:t>
            </a:r>
            <a:r>
              <a:rPr lang="en-US" altLang="zh-CN" dirty="0"/>
              <a:t>~</a:t>
            </a:r>
            <a:r>
              <a:rPr lang="zh-CN" altLang="en-US" dirty="0"/>
              <a:t>，这种化学键是什么呢？来看资料三</a:t>
            </a:r>
            <a:endParaRPr lang="en-US" altLang="zh-CN" dirty="0"/>
          </a:p>
          <a:p>
            <a:r>
              <a:rPr lang="zh-CN" altLang="en-US" dirty="0"/>
              <a:t>修改你的</a:t>
            </a:r>
            <a:r>
              <a:rPr lang="en-US" altLang="zh-CN" dirty="0"/>
              <a:t>ATP</a:t>
            </a:r>
            <a:r>
              <a:rPr lang="zh-CN" altLang="en-US" dirty="0"/>
              <a:t>模型</a:t>
            </a:r>
            <a:endParaRPr lang="en-US" altLang="zh-CN" dirty="0"/>
          </a:p>
          <a:p>
            <a:r>
              <a:rPr lang="zh-CN" altLang="en-US" dirty="0"/>
              <a:t>是哪一个磷酸基团更容易离开</a:t>
            </a:r>
            <a:r>
              <a:rPr lang="en-US" altLang="zh-CN" dirty="0"/>
              <a:t>ATP</a:t>
            </a:r>
            <a:r>
              <a:rPr lang="zh-CN" altLang="en-US" dirty="0"/>
              <a:t>，携带着其转移势能，与其他分子结合呢？</a:t>
            </a:r>
            <a:endParaRPr lang="en-US" altLang="zh-CN" dirty="0"/>
          </a:p>
          <a:p>
            <a:r>
              <a:rPr lang="zh-CN" altLang="en-US" dirty="0"/>
              <a:t>如果要你写</a:t>
            </a:r>
            <a:r>
              <a:rPr lang="en-US" altLang="zh-CN" dirty="0"/>
              <a:t>ATP</a:t>
            </a:r>
            <a:r>
              <a:rPr lang="zh-CN" altLang="en-US" dirty="0"/>
              <a:t>的结构式，你怎么写呢？复杂，所以简化一下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B64997-0CAD-442D-A869-4BC40247006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2420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回顾你所学的知识，你认为</a:t>
            </a:r>
            <a:r>
              <a:rPr lang="en-US" altLang="zh-CN" sz="1200" dirty="0">
                <a:latin typeface="华文楷体" panose="02010600040101010101" pitchFamily="2" charset="-122"/>
                <a:ea typeface="华文楷体" panose="02010600040101010101" pitchFamily="2" charset="-122"/>
              </a:rPr>
              <a:t>ATP</a:t>
            </a:r>
            <a:r>
              <a:rPr lang="zh-CN" altLang="en-US" sz="1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水解所释放的能量会用于哪些生命活动？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B64997-0CAD-442D-A869-4BC40247006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6360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除此之外，还能参与哪些生命活动呢？</a:t>
            </a:r>
            <a:endParaRPr lang="en-US" altLang="zh-CN" dirty="0"/>
          </a:p>
          <a:p>
            <a:r>
              <a:rPr lang="zh-CN" altLang="en-US" dirty="0"/>
              <a:t>观察图，请你思考，在钙离子</a:t>
            </a:r>
            <a:r>
              <a:rPr lang="zh-CN" altLang="en-US" sz="3000" b="1" kern="1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主动运输</a:t>
            </a:r>
            <a:r>
              <a:rPr lang="zh-CN" altLang="en-US" dirty="0"/>
              <a:t>的过程中，细胞膜发生了什么变化，蛋白质怎么改变？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B64997-0CAD-442D-A869-4BC40247006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0540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细胞中绝大多数需要能量的生命活动，如大脑思考、生物发光发电、肌肉收缩、物质合成等都是由</a:t>
            </a:r>
            <a:r>
              <a:rPr kumimoji="1" lang="en-US" altLang="zh-CN" sz="1200" dirty="0">
                <a:latin typeface="华文楷体" panose="02010600040101010101" pitchFamily="2" charset="-122"/>
                <a:ea typeface="华文楷体" panose="02010600040101010101" pitchFamily="2" charset="-122"/>
              </a:rPr>
              <a:t>ATP</a:t>
            </a:r>
            <a:r>
              <a:rPr kumimoji="1" lang="zh-CN" altLang="en-US" sz="1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直接提供能量的，消耗</a:t>
            </a:r>
            <a:r>
              <a:rPr kumimoji="1" lang="en-US" altLang="zh-CN" sz="1200" dirty="0">
                <a:latin typeface="华文楷体" panose="02010600040101010101" pitchFamily="2" charset="-122"/>
                <a:ea typeface="华文楷体" panose="02010600040101010101" pitchFamily="2" charset="-122"/>
              </a:rPr>
              <a:t>ATP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细胞内时刻都在消耗能量，</a:t>
            </a:r>
            <a:r>
              <a:rPr kumimoji="1" lang="en-US" altLang="zh-CN" sz="1200" dirty="0" err="1">
                <a:latin typeface="华文楷体" panose="02010600040101010101" pitchFamily="2" charset="-122"/>
                <a:ea typeface="华文楷体" panose="02010600040101010101" pitchFamily="2" charset="-122"/>
              </a:rPr>
              <a:t>atp</a:t>
            </a:r>
            <a:r>
              <a:rPr kumimoji="1" lang="zh-CN" altLang="en-US" sz="1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是如何提供这些能量的？</a:t>
            </a:r>
            <a:endParaRPr kumimoji="1" lang="en-US" altLang="zh-CN" sz="1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7868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这么大的消耗量，是否意味着人体内就存在这么多</a:t>
            </a:r>
            <a:r>
              <a:rPr lang="en-US" altLang="zh-CN" dirty="0"/>
              <a:t>ATP</a:t>
            </a:r>
            <a:r>
              <a:rPr lang="zh-CN" altLang="en-US" dirty="0"/>
              <a:t>呢？体重的一大半都是</a:t>
            </a:r>
            <a:r>
              <a:rPr lang="en-US" altLang="zh-CN" dirty="0"/>
              <a:t>ATP</a:t>
            </a:r>
            <a:r>
              <a:rPr lang="zh-CN" altLang="en-US" dirty="0"/>
              <a:t>？</a:t>
            </a:r>
            <a:endParaRPr lang="en-US" altLang="zh-CN" dirty="0"/>
          </a:p>
          <a:p>
            <a:r>
              <a:rPr lang="zh-CN" altLang="en-US" dirty="0"/>
              <a:t>含量极少！</a:t>
            </a:r>
          </a:p>
          <a:p>
            <a:r>
              <a:rPr lang="zh-CN" altLang="en-US" dirty="0"/>
              <a:t>怎么解决这个矛盾？（快速转化！）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B64997-0CAD-442D-A869-4BC40247006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437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845673-6DD3-4AD2-AB9E-B16FCF3634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D9111B6-E720-408F-BA8E-8B0B4739C4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15265F-5305-40ED-8F14-3ACB2CB83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A6566-49A9-485E-9700-542D4C18D745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4F468C9-E9CE-442B-87BD-15B2BA342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22A94A-A040-422D-8575-9CD7CC89D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9FC4E-5445-4DD6-9856-2749828195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206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1802F6-515D-487F-8113-D11BDC96B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48BE007-75E2-48E0-BE2E-F6B19CF69B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E4F608-2CFC-4811-877F-8DA0B7EC2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A6566-49A9-485E-9700-542D4C18D745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47C9E5-E20C-45C7-A4E5-2C445B974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98BE2A-75C3-4A46-978F-858EF95A9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9FC4E-5445-4DD6-9856-2749828195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676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5EEE2DF-A74A-4D9E-8B7A-198089534C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EBD6CA6-5FF0-41E2-9A38-F14B1B9F3E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C6D00C-A2E0-4459-9A20-EEC707B43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A6566-49A9-485E-9700-542D4C18D745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7B8456-1771-4DAB-85C1-F05EBB273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D51770-6818-43FD-81CC-B3E770F53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9FC4E-5445-4DD6-9856-2749828195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993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8C1330-B8F6-4977-A6B4-D6592BC43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5BE5440-972F-4832-8FA4-FF234BC5C0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D0AC474-DA3F-4BEA-B547-FA6DFE80E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A6566-49A9-485E-9700-542D4C18D745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030B5C-0157-4381-BF49-CD3A19732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70C2047-A945-4420-9927-5D0A977C2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9FC4E-5445-4DD6-9856-2749828195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830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FD59B1-985C-4D11-924A-9B9057025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F3D915B-476F-431D-B730-CBB7871999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A68F57-B42B-48B4-BB72-8E62CA49F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A6566-49A9-485E-9700-542D4C18D745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9FB086-FBC0-4069-AA54-54F995D23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1445F4-7AAD-4F7A-9C86-C8463D332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9FC4E-5445-4DD6-9856-2749828195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703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737417-4911-4BB1-A9A7-9EC5E8887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D80D7DB-BDA5-474A-9488-9C6A601229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7899F8B-8216-4826-BEF9-7045EB4073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DCAA55D-71A9-43B2-BECB-E4D316E34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A6566-49A9-485E-9700-542D4C18D745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BE7E628-163B-4710-A97C-2BC34A035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C73D7E3-4DFC-4E52-9F0A-A5177959C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9FC4E-5445-4DD6-9856-2749828195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803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A30CCF-D5C4-4481-B681-F263D87D7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D6ABCD7-ECF9-458A-BC69-B846149E12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4376B08-1811-4A5A-989F-A637E3FF65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7671F46-1642-40AB-BE22-374D559047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7B5847E-62A1-4F69-B393-B823CC68C3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8B888A5-ACF8-4789-99A7-9ECB7AC5E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A6566-49A9-485E-9700-542D4C18D745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B373D5C-3E81-4F38-AB90-4633CBE59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6FE3B54-B8A3-44F7-81FA-1D86E0D51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9FC4E-5445-4DD6-9856-2749828195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259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991EE8-8A93-409C-99B1-060921F23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976D7D6-5918-495B-ACA0-E56153B4E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A6566-49A9-485E-9700-542D4C18D745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9D991E4-0014-4DDD-8B86-299CE4550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E5E11E1-E515-45C1-B493-69158073A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9FC4E-5445-4DD6-9856-2749828195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784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DC1B1AE-8B6D-4E21-8BD0-C283FDBBD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A6566-49A9-485E-9700-542D4C18D745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526E7BA-FF0E-4DB0-ACAC-819690DCC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0ED1C40-5259-4FB8-AAAE-1C190ABD4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9FC4E-5445-4DD6-9856-2749828195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711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8BD385-84A0-4479-9E51-2AE11BD6A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BAFDB8-4E7D-419C-A0D8-AC691D7F6A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27F5F77-6B76-454A-BD20-F9273C5742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6496121-5E23-453F-A892-67DB17880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A6566-49A9-485E-9700-542D4C18D745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FF8304F-0B4F-4C9B-B746-3CAB04ED5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330E82D-9E28-4B09-8BE6-FA41AB17D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9FC4E-5445-4DD6-9856-2749828195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814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064690-8996-4969-89B9-418A74506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E374EFD-67D0-4BF7-B94C-A2B6DF2755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E739501-0580-4A5B-A137-4533BDF5FF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34EFCBC-B20F-49FB-A06F-B231B3351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A6566-49A9-485E-9700-542D4C18D745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C6F864C-B489-467A-8C8E-D417AEA47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4DA6DAC-388E-4080-A7D9-44CA1382C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9FC4E-5445-4DD6-9856-2749828195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87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B51A9DF-87C3-4701-8E30-F88B84F6D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C7CAF61-13C8-4993-95AD-B3129B4C34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709625-9631-44C5-A0FC-5DA09AB0A7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1A6566-49A9-485E-9700-542D4C18D745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A3F3122-8D66-47F9-8CFC-40D433EC10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28F14A-BC60-4B1B-B53C-56A43991DF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9FC4E-5445-4DD6-9856-2749828195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285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9秒95！苏炳添男子百米夺冠！苏神！！！_哔哩哔哩_bilibili1">
            <a:hlinkClick r:id="" action="ppaction://media"/>
            <a:extLst>
              <a:ext uri="{FF2B5EF4-FFF2-40B4-BE49-F238E27FC236}">
                <a16:creationId xmlns:a16="http://schemas.microsoft.com/office/drawing/2014/main" id="{96834ED7-DCFB-4FAB-9261-C29CE0E96D1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2176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30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FFBC5602-1221-4F3A-8739-BC0C1A5C4598}"/>
              </a:ext>
            </a:extLst>
          </p:cNvPr>
          <p:cNvSpPr txBox="1"/>
          <p:nvPr/>
        </p:nvSpPr>
        <p:spPr>
          <a:xfrm>
            <a:off x="430365" y="974164"/>
            <a:ext cx="8739159" cy="1477328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研究显示，一个成年人一天在静止状态下所消耗的</a:t>
            </a:r>
            <a:r>
              <a:rPr lang="en-US" altLang="zh-CN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ATP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约有</a:t>
            </a:r>
            <a:r>
              <a:rPr lang="en-US" altLang="zh-CN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40kg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；在剧烈运动的状态下，每分钟约有</a:t>
            </a:r>
            <a:r>
              <a:rPr lang="en-US" altLang="zh-CN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0.5kg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</a:t>
            </a:r>
            <a:r>
              <a:rPr lang="en-US" altLang="zh-CN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ATP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转化成</a:t>
            </a:r>
            <a:r>
              <a:rPr lang="en-US" altLang="zh-CN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ADP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B75B6920-D21A-4566-8B94-765FBFEB34DB}"/>
              </a:ext>
            </a:extLst>
          </p:cNvPr>
          <p:cNvSpPr/>
          <p:nvPr/>
        </p:nvSpPr>
        <p:spPr>
          <a:xfrm>
            <a:off x="442161" y="2783435"/>
            <a:ext cx="8739159" cy="1015663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成人体内</a:t>
            </a:r>
            <a:r>
              <a:rPr lang="en-US" altLang="zh-CN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ATP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总量约</a:t>
            </a:r>
            <a:r>
              <a:rPr lang="en-US" altLang="zh-CN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2~10mg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，人体安静状态下，肌肉内</a:t>
            </a:r>
            <a:r>
              <a:rPr lang="en-US" altLang="zh-CN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ATP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含量只能供肌肉收缩</a:t>
            </a:r>
            <a:r>
              <a:rPr lang="en-US" altLang="zh-CN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1~2s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E69E722-3BDB-4EA7-9A8D-58FB872D3013}"/>
              </a:ext>
            </a:extLst>
          </p:cNvPr>
          <p:cNvSpPr txBox="1"/>
          <p:nvPr/>
        </p:nvSpPr>
        <p:spPr>
          <a:xfrm>
            <a:off x="442161" y="5486471"/>
            <a:ext cx="79374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活动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构建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ATP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ADP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的转换关系模型</a:t>
            </a:r>
          </a:p>
          <a:p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11624B8-5933-4741-BE7E-7AC796A7D5EB}"/>
              </a:ext>
            </a:extLst>
          </p:cNvPr>
          <p:cNvSpPr txBox="1"/>
          <p:nvPr/>
        </p:nvSpPr>
        <p:spPr>
          <a:xfrm>
            <a:off x="9325683" y="1079453"/>
            <a:ext cx="19096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AE020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ATP</a:t>
            </a:r>
          </a:p>
          <a:p>
            <a:pPr algn="ctr"/>
            <a:r>
              <a:rPr lang="zh-CN" altLang="en-US" sz="2800" dirty="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消耗量大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64F0B78-526E-412D-9E71-4DCBBF6B0729}"/>
              </a:ext>
            </a:extLst>
          </p:cNvPr>
          <p:cNvSpPr txBox="1"/>
          <p:nvPr/>
        </p:nvSpPr>
        <p:spPr>
          <a:xfrm>
            <a:off x="9470046" y="2814005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AE020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ATP</a:t>
            </a:r>
          </a:p>
          <a:p>
            <a:pPr algn="ctr"/>
            <a:r>
              <a:rPr lang="zh-CN" altLang="en-US" sz="2800" dirty="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含量很少</a:t>
            </a:r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70BB6A47-4884-4F38-8DF3-0EB8F5C6D9AA}"/>
              </a:ext>
            </a:extLst>
          </p:cNvPr>
          <p:cNvSpPr/>
          <p:nvPr/>
        </p:nvSpPr>
        <p:spPr>
          <a:xfrm>
            <a:off x="430364" y="4131041"/>
            <a:ext cx="8739159" cy="1015663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每个细胞每秒钟可合成约</a:t>
            </a:r>
            <a:r>
              <a:rPr lang="en-US" altLang="zh-CN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1000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万个</a:t>
            </a:r>
            <a:r>
              <a:rPr lang="en-US" altLang="zh-CN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ATP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且同时有等量</a:t>
            </a:r>
            <a:r>
              <a:rPr lang="en-US" altLang="zh-CN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ATP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被水解。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60289B-BA0F-4428-BA47-52F3462C746F}"/>
              </a:ext>
            </a:extLst>
          </p:cNvPr>
          <p:cNvSpPr txBox="1"/>
          <p:nvPr/>
        </p:nvSpPr>
        <p:spPr>
          <a:xfrm>
            <a:off x="9225057" y="4242173"/>
            <a:ext cx="27417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AE020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ATP</a:t>
            </a:r>
            <a:r>
              <a:rPr lang="zh-CN" altLang="en-US" sz="2800" dirty="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合成和水解都非常迅速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55CE6E1-0864-4386-994D-EE03C883C74E}"/>
              </a:ext>
            </a:extLst>
          </p:cNvPr>
          <p:cNvSpPr txBox="1"/>
          <p:nvPr/>
        </p:nvSpPr>
        <p:spPr>
          <a:xfrm>
            <a:off x="232258" y="199198"/>
            <a:ext cx="60988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【资料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55914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3" grpId="0"/>
      <p:bldP spid="14" grpId="0"/>
      <p:bldP spid="15" grpId="0"/>
      <p:bldP spid="16" grpId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41987"/>
          <p:cNvSpPr txBox="1">
            <a:spLocks noChangeArrowheads="1"/>
          </p:cNvSpPr>
          <p:nvPr/>
        </p:nvSpPr>
        <p:spPr bwMode="auto">
          <a:xfrm>
            <a:off x="157937" y="88582"/>
            <a:ext cx="71983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ATP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ADP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之间的相互转化</a:t>
            </a:r>
          </a:p>
        </p:txBody>
      </p:sp>
      <p:sp>
        <p:nvSpPr>
          <p:cNvPr id="27" name="Text Box 14">
            <a:extLst>
              <a:ext uri="{FF2B5EF4-FFF2-40B4-BE49-F238E27FC236}">
                <a16:creationId xmlns:a16="http://schemas.microsoft.com/office/drawing/2014/main" id="{0DB2FC6F-C383-470D-A29F-35C6BB22BFC5}"/>
              </a:ext>
            </a:extLst>
          </p:cNvPr>
          <p:cNvSpPr txBox="1"/>
          <p:nvPr/>
        </p:nvSpPr>
        <p:spPr>
          <a:xfrm>
            <a:off x="4909262" y="4665442"/>
            <a:ext cx="2793698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 altLang="en-US" sz="4800" b="1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8" name="Rectangle 2">
            <a:extLst>
              <a:ext uri="{FF2B5EF4-FFF2-40B4-BE49-F238E27FC236}">
                <a16:creationId xmlns:a16="http://schemas.microsoft.com/office/drawing/2014/main" id="{D88BC366-DCBC-4BEA-BC99-656A862927C3}"/>
              </a:ext>
            </a:extLst>
          </p:cNvPr>
          <p:cNvSpPr/>
          <p:nvPr/>
        </p:nvSpPr>
        <p:spPr>
          <a:xfrm>
            <a:off x="4909262" y="862084"/>
            <a:ext cx="2631714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dirty="0">
                <a:solidFill>
                  <a:srgbClr val="000004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A-P~P </a:t>
            </a:r>
            <a:r>
              <a:rPr lang="en-US" altLang="zh-CN" sz="40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~P</a:t>
            </a:r>
          </a:p>
        </p:txBody>
      </p:sp>
      <p:sp>
        <p:nvSpPr>
          <p:cNvPr id="29" name="Rectangle 3">
            <a:extLst>
              <a:ext uri="{FF2B5EF4-FFF2-40B4-BE49-F238E27FC236}">
                <a16:creationId xmlns:a16="http://schemas.microsoft.com/office/drawing/2014/main" id="{5C188AB2-DA4C-4DB6-BF9B-B72CA0714685}"/>
              </a:ext>
            </a:extLst>
          </p:cNvPr>
          <p:cNvSpPr/>
          <p:nvPr/>
        </p:nvSpPr>
        <p:spPr>
          <a:xfrm>
            <a:off x="5341061" y="1425079"/>
            <a:ext cx="1855472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(ATP)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6B773EE-4447-4473-ACE2-5D3631A1DDE4}"/>
              </a:ext>
            </a:extLst>
          </p:cNvPr>
          <p:cNvGrpSpPr/>
          <p:nvPr/>
        </p:nvGrpSpPr>
        <p:grpSpPr>
          <a:xfrm>
            <a:off x="5152161" y="5159793"/>
            <a:ext cx="1573958" cy="1140086"/>
            <a:chOff x="-3" y="263"/>
            <a:chExt cx="1022" cy="344"/>
          </a:xfrm>
        </p:grpSpPr>
        <p:sp>
          <p:nvSpPr>
            <p:cNvPr id="31" name="Rectangle 5">
              <a:extLst>
                <a:ext uri="{FF2B5EF4-FFF2-40B4-BE49-F238E27FC236}">
                  <a16:creationId xmlns:a16="http://schemas.microsoft.com/office/drawing/2014/main" id="{AFF5F337-4663-4F84-A25D-67647584D6A9}"/>
                </a:ext>
              </a:extLst>
            </p:cNvPr>
            <p:cNvSpPr/>
            <p:nvPr/>
          </p:nvSpPr>
          <p:spPr>
            <a:xfrm>
              <a:off x="-3" y="263"/>
              <a:ext cx="1022" cy="2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4000" dirty="0">
                  <a:solidFill>
                    <a:srgbClr val="000004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A-P~P</a:t>
              </a:r>
            </a:p>
          </p:txBody>
        </p:sp>
        <p:sp>
          <p:nvSpPr>
            <p:cNvPr id="32" name="Rectangle 6">
              <a:extLst>
                <a:ext uri="{FF2B5EF4-FFF2-40B4-BE49-F238E27FC236}">
                  <a16:creationId xmlns:a16="http://schemas.microsoft.com/office/drawing/2014/main" id="{A46EBBB2-E46B-4943-96EF-FBF1989007E1}"/>
                </a:ext>
              </a:extLst>
            </p:cNvPr>
            <p:cNvSpPr/>
            <p:nvPr/>
          </p:nvSpPr>
          <p:spPr>
            <a:xfrm>
              <a:off x="71" y="412"/>
              <a:ext cx="942" cy="1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3600" dirty="0">
                  <a:solidFill>
                    <a:srgbClr val="FF3300"/>
                  </a:solidFill>
                  <a:latin typeface="楷体_GB2312" pitchFamily="1" charset="-122"/>
                  <a:ea typeface="楷体_GB2312" pitchFamily="1" charset="-122"/>
                </a:rPr>
                <a:t>(ADP)</a:t>
              </a:r>
            </a:p>
          </p:txBody>
        </p:sp>
      </p:grpSp>
      <p:sp>
        <p:nvSpPr>
          <p:cNvPr id="52" name="任意多边形 23">
            <a:extLst>
              <a:ext uri="{FF2B5EF4-FFF2-40B4-BE49-F238E27FC236}">
                <a16:creationId xmlns:a16="http://schemas.microsoft.com/office/drawing/2014/main" id="{7A757441-31F0-4C35-9823-EB630CA591E7}"/>
              </a:ext>
            </a:extLst>
          </p:cNvPr>
          <p:cNvSpPr/>
          <p:nvPr/>
        </p:nvSpPr>
        <p:spPr>
          <a:xfrm>
            <a:off x="8044069" y="2528563"/>
            <a:ext cx="910599" cy="271463"/>
          </a:xfrm>
          <a:custGeom>
            <a:avLst/>
            <a:gdLst>
              <a:gd name="connsiteX0" fmla="*/ 0 w 414338"/>
              <a:gd name="connsiteY0" fmla="*/ 0 h 271463"/>
              <a:gd name="connsiteX1" fmla="*/ 128588 w 414338"/>
              <a:gd name="connsiteY1" fmla="*/ 200025 h 271463"/>
              <a:gd name="connsiteX2" fmla="*/ 414338 w 414338"/>
              <a:gd name="connsiteY2" fmla="*/ 271463 h 27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4338" h="271463">
                <a:moveTo>
                  <a:pt x="0" y="0"/>
                </a:moveTo>
                <a:cubicBezTo>
                  <a:pt x="29766" y="77390"/>
                  <a:pt x="59532" y="154781"/>
                  <a:pt x="128588" y="200025"/>
                </a:cubicBezTo>
                <a:cubicBezTo>
                  <a:pt x="197644" y="245269"/>
                  <a:pt x="305991" y="258366"/>
                  <a:pt x="414338" y="271463"/>
                </a:cubicBezTo>
              </a:path>
            </a:pathLst>
          </a:custGeom>
          <a:noFill/>
          <a:ln w="76200"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3" name="任意多边形 24">
            <a:extLst>
              <a:ext uri="{FF2B5EF4-FFF2-40B4-BE49-F238E27FC236}">
                <a16:creationId xmlns:a16="http://schemas.microsoft.com/office/drawing/2014/main" id="{3770213A-1947-4080-A0A5-A0BA5549B826}"/>
              </a:ext>
            </a:extLst>
          </p:cNvPr>
          <p:cNvSpPr/>
          <p:nvPr/>
        </p:nvSpPr>
        <p:spPr>
          <a:xfrm>
            <a:off x="8266285" y="3566513"/>
            <a:ext cx="633367" cy="873210"/>
          </a:xfrm>
          <a:custGeom>
            <a:avLst/>
            <a:gdLst>
              <a:gd name="connsiteX0" fmla="*/ 0 w 414338"/>
              <a:gd name="connsiteY0" fmla="*/ 0 h 271463"/>
              <a:gd name="connsiteX1" fmla="*/ 128588 w 414338"/>
              <a:gd name="connsiteY1" fmla="*/ 200025 h 271463"/>
              <a:gd name="connsiteX2" fmla="*/ 414338 w 414338"/>
              <a:gd name="connsiteY2" fmla="*/ 271463 h 27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4338" h="271463">
                <a:moveTo>
                  <a:pt x="0" y="0"/>
                </a:moveTo>
                <a:cubicBezTo>
                  <a:pt x="29766" y="77390"/>
                  <a:pt x="59532" y="154781"/>
                  <a:pt x="128588" y="200025"/>
                </a:cubicBezTo>
                <a:cubicBezTo>
                  <a:pt x="197644" y="245269"/>
                  <a:pt x="305991" y="258366"/>
                  <a:pt x="414338" y="271463"/>
                </a:cubicBezTo>
              </a:path>
            </a:pathLst>
          </a:custGeom>
          <a:noFill/>
          <a:ln w="76200"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C746481-3C31-412A-B4E8-1FECDFE3F18C}"/>
              </a:ext>
            </a:extLst>
          </p:cNvPr>
          <p:cNvSpPr txBox="1"/>
          <p:nvPr/>
        </p:nvSpPr>
        <p:spPr>
          <a:xfrm>
            <a:off x="8954668" y="2345103"/>
            <a:ext cx="15202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Pi</a:t>
            </a:r>
            <a:endParaRPr lang="zh-CN" altLang="en-US" sz="44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46A3C5FF-6DC2-4CF7-A84F-8FD0036F6ED9}"/>
              </a:ext>
            </a:extLst>
          </p:cNvPr>
          <p:cNvSpPr/>
          <p:nvPr/>
        </p:nvSpPr>
        <p:spPr>
          <a:xfrm>
            <a:off x="8650268" y="4344504"/>
            <a:ext cx="1210588" cy="6507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能量</a:t>
            </a:r>
            <a:endParaRPr lang="zh-CN" altLang="zh-CN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6" name="环形箭头 7">
            <a:extLst>
              <a:ext uri="{FF2B5EF4-FFF2-40B4-BE49-F238E27FC236}">
                <a16:creationId xmlns:a16="http://schemas.microsoft.com/office/drawing/2014/main" id="{CC6C760F-8984-469C-AB5B-BED1AFD46978}"/>
              </a:ext>
            </a:extLst>
          </p:cNvPr>
          <p:cNvSpPr/>
          <p:nvPr/>
        </p:nvSpPr>
        <p:spPr>
          <a:xfrm rot="5400000">
            <a:off x="4436395" y="1793831"/>
            <a:ext cx="4581294" cy="3644575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3C189B1D-09E0-48EC-8469-912F94350B83}"/>
              </a:ext>
            </a:extLst>
          </p:cNvPr>
          <p:cNvSpPr txBox="1"/>
          <p:nvPr/>
        </p:nvSpPr>
        <p:spPr>
          <a:xfrm>
            <a:off x="6922038" y="3237038"/>
            <a:ext cx="390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酶</a:t>
            </a:r>
          </a:p>
        </p:txBody>
      </p:sp>
      <p:sp>
        <p:nvSpPr>
          <p:cNvPr id="72" name="任意多边形 11">
            <a:extLst>
              <a:ext uri="{FF2B5EF4-FFF2-40B4-BE49-F238E27FC236}">
                <a16:creationId xmlns:a16="http://schemas.microsoft.com/office/drawing/2014/main" id="{F3166B98-4C60-49EF-8F96-A0253B7FF083}"/>
              </a:ext>
            </a:extLst>
          </p:cNvPr>
          <p:cNvSpPr/>
          <p:nvPr/>
        </p:nvSpPr>
        <p:spPr>
          <a:xfrm>
            <a:off x="9800714" y="4587118"/>
            <a:ext cx="260504" cy="1178635"/>
          </a:xfrm>
          <a:custGeom>
            <a:avLst/>
            <a:gdLst>
              <a:gd name="connsiteX0" fmla="*/ 0 w 309273"/>
              <a:gd name="connsiteY0" fmla="*/ 0 h 1178635"/>
              <a:gd name="connsiteX1" fmla="*/ 154636 w 309273"/>
              <a:gd name="connsiteY1" fmla="*/ 0 h 1178635"/>
              <a:gd name="connsiteX2" fmla="*/ 154636 w 309273"/>
              <a:gd name="connsiteY2" fmla="*/ 1178635 h 1178635"/>
              <a:gd name="connsiteX3" fmla="*/ 309273 w 309273"/>
              <a:gd name="connsiteY3" fmla="*/ 1178635 h 117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273" h="1178635">
                <a:moveTo>
                  <a:pt x="0" y="0"/>
                </a:moveTo>
                <a:lnTo>
                  <a:pt x="154636" y="0"/>
                </a:lnTo>
                <a:lnTo>
                  <a:pt x="154636" y="1178635"/>
                </a:lnTo>
                <a:lnTo>
                  <a:pt x="309273" y="1178635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6873" tIns="558854" rIns="136874" bIns="55885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 kern="12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3" name="任意多边形 12">
            <a:extLst>
              <a:ext uri="{FF2B5EF4-FFF2-40B4-BE49-F238E27FC236}">
                <a16:creationId xmlns:a16="http://schemas.microsoft.com/office/drawing/2014/main" id="{F319CDCB-2BC8-48ED-ADC6-01202B3AD29A}"/>
              </a:ext>
            </a:extLst>
          </p:cNvPr>
          <p:cNvSpPr/>
          <p:nvPr/>
        </p:nvSpPr>
        <p:spPr>
          <a:xfrm>
            <a:off x="9800714" y="4587118"/>
            <a:ext cx="260504" cy="589317"/>
          </a:xfrm>
          <a:custGeom>
            <a:avLst/>
            <a:gdLst>
              <a:gd name="connsiteX0" fmla="*/ 0 w 309273"/>
              <a:gd name="connsiteY0" fmla="*/ 0 h 589317"/>
              <a:gd name="connsiteX1" fmla="*/ 154636 w 309273"/>
              <a:gd name="connsiteY1" fmla="*/ 0 h 589317"/>
              <a:gd name="connsiteX2" fmla="*/ 154636 w 309273"/>
              <a:gd name="connsiteY2" fmla="*/ 589317 h 589317"/>
              <a:gd name="connsiteX3" fmla="*/ 309273 w 309273"/>
              <a:gd name="connsiteY3" fmla="*/ 589317 h 589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273" h="589317">
                <a:moveTo>
                  <a:pt x="0" y="0"/>
                </a:moveTo>
                <a:lnTo>
                  <a:pt x="154636" y="0"/>
                </a:lnTo>
                <a:lnTo>
                  <a:pt x="154636" y="589317"/>
                </a:lnTo>
                <a:lnTo>
                  <a:pt x="309273" y="589317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698" tIns="278020" rIns="150698" bIns="278020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 kern="12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4" name="任意多边形 13">
            <a:extLst>
              <a:ext uri="{FF2B5EF4-FFF2-40B4-BE49-F238E27FC236}">
                <a16:creationId xmlns:a16="http://schemas.microsoft.com/office/drawing/2014/main" id="{EB427B5E-10B3-4D23-9350-1CD793BA226C}"/>
              </a:ext>
            </a:extLst>
          </p:cNvPr>
          <p:cNvSpPr/>
          <p:nvPr/>
        </p:nvSpPr>
        <p:spPr>
          <a:xfrm>
            <a:off x="9800714" y="4541397"/>
            <a:ext cx="260504" cy="91440"/>
          </a:xfrm>
          <a:custGeom>
            <a:avLst/>
            <a:gdLst>
              <a:gd name="connsiteX0" fmla="*/ 0 w 309273"/>
              <a:gd name="connsiteY0" fmla="*/ 45720 h 91440"/>
              <a:gd name="connsiteX1" fmla="*/ 309273 w 309273"/>
              <a:gd name="connsiteY1" fmla="*/ 45720 h 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273" h="91440">
                <a:moveTo>
                  <a:pt x="0" y="45720"/>
                </a:moveTo>
                <a:lnTo>
                  <a:pt x="309273" y="45720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9605" tIns="37989" rIns="159605" bIns="37988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 kern="12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5" name="任意多边形 14">
            <a:extLst>
              <a:ext uri="{FF2B5EF4-FFF2-40B4-BE49-F238E27FC236}">
                <a16:creationId xmlns:a16="http://schemas.microsoft.com/office/drawing/2014/main" id="{93657741-EED3-452F-9EB1-ADE0B9B1D04E}"/>
              </a:ext>
            </a:extLst>
          </p:cNvPr>
          <p:cNvSpPr/>
          <p:nvPr/>
        </p:nvSpPr>
        <p:spPr>
          <a:xfrm>
            <a:off x="9800714" y="3997800"/>
            <a:ext cx="260504" cy="589317"/>
          </a:xfrm>
          <a:custGeom>
            <a:avLst/>
            <a:gdLst>
              <a:gd name="connsiteX0" fmla="*/ 0 w 309273"/>
              <a:gd name="connsiteY0" fmla="*/ 589317 h 589317"/>
              <a:gd name="connsiteX1" fmla="*/ 154636 w 309273"/>
              <a:gd name="connsiteY1" fmla="*/ 589317 h 589317"/>
              <a:gd name="connsiteX2" fmla="*/ 154636 w 309273"/>
              <a:gd name="connsiteY2" fmla="*/ 0 h 589317"/>
              <a:gd name="connsiteX3" fmla="*/ 309273 w 309273"/>
              <a:gd name="connsiteY3" fmla="*/ 0 h 589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273" h="589317">
                <a:moveTo>
                  <a:pt x="0" y="589317"/>
                </a:moveTo>
                <a:lnTo>
                  <a:pt x="154636" y="589317"/>
                </a:lnTo>
                <a:lnTo>
                  <a:pt x="154636" y="0"/>
                </a:lnTo>
                <a:lnTo>
                  <a:pt x="309273" y="0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698" tIns="278020" rIns="150698" bIns="278020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 kern="12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6" name="任意多边形 15">
            <a:extLst>
              <a:ext uri="{FF2B5EF4-FFF2-40B4-BE49-F238E27FC236}">
                <a16:creationId xmlns:a16="http://schemas.microsoft.com/office/drawing/2014/main" id="{DDB8E91C-45FE-4E7E-9860-3A18822F76AC}"/>
              </a:ext>
            </a:extLst>
          </p:cNvPr>
          <p:cNvSpPr/>
          <p:nvPr/>
        </p:nvSpPr>
        <p:spPr>
          <a:xfrm>
            <a:off x="9800714" y="3408482"/>
            <a:ext cx="260504" cy="1178635"/>
          </a:xfrm>
          <a:custGeom>
            <a:avLst/>
            <a:gdLst>
              <a:gd name="connsiteX0" fmla="*/ 0 w 309273"/>
              <a:gd name="connsiteY0" fmla="*/ 1178635 h 1178635"/>
              <a:gd name="connsiteX1" fmla="*/ 154636 w 309273"/>
              <a:gd name="connsiteY1" fmla="*/ 1178635 h 1178635"/>
              <a:gd name="connsiteX2" fmla="*/ 154636 w 309273"/>
              <a:gd name="connsiteY2" fmla="*/ 0 h 1178635"/>
              <a:gd name="connsiteX3" fmla="*/ 309273 w 309273"/>
              <a:gd name="connsiteY3" fmla="*/ 0 h 117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273" h="1178635">
                <a:moveTo>
                  <a:pt x="0" y="1178635"/>
                </a:moveTo>
                <a:lnTo>
                  <a:pt x="154636" y="1178635"/>
                </a:lnTo>
                <a:lnTo>
                  <a:pt x="154636" y="0"/>
                </a:lnTo>
                <a:lnTo>
                  <a:pt x="309273" y="0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6873" tIns="558855" rIns="136874" bIns="558854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 kern="12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7" name="任意多边形 16">
            <a:extLst>
              <a:ext uri="{FF2B5EF4-FFF2-40B4-BE49-F238E27FC236}">
                <a16:creationId xmlns:a16="http://schemas.microsoft.com/office/drawing/2014/main" id="{9A9A7849-9ADC-4B0A-9C5B-CA2981A12F73}"/>
              </a:ext>
            </a:extLst>
          </p:cNvPr>
          <p:cNvSpPr/>
          <p:nvPr/>
        </p:nvSpPr>
        <p:spPr>
          <a:xfrm>
            <a:off x="10061217" y="3172755"/>
            <a:ext cx="1619787" cy="471454"/>
          </a:xfrm>
          <a:custGeom>
            <a:avLst/>
            <a:gdLst>
              <a:gd name="connsiteX0" fmla="*/ 0 w 1546369"/>
              <a:gd name="connsiteY0" fmla="*/ 0 h 471454"/>
              <a:gd name="connsiteX1" fmla="*/ 1546369 w 1546369"/>
              <a:gd name="connsiteY1" fmla="*/ 0 h 471454"/>
              <a:gd name="connsiteX2" fmla="*/ 1546369 w 1546369"/>
              <a:gd name="connsiteY2" fmla="*/ 471454 h 471454"/>
              <a:gd name="connsiteX3" fmla="*/ 0 w 1546369"/>
              <a:gd name="connsiteY3" fmla="*/ 471454 h 471454"/>
              <a:gd name="connsiteX4" fmla="*/ 0 w 1546369"/>
              <a:gd name="connsiteY4" fmla="*/ 0 h 471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6369" h="471454">
                <a:moveTo>
                  <a:pt x="0" y="0"/>
                </a:moveTo>
                <a:lnTo>
                  <a:pt x="1546369" y="0"/>
                </a:lnTo>
                <a:lnTo>
                  <a:pt x="1546369" y="471454"/>
                </a:lnTo>
                <a:lnTo>
                  <a:pt x="0" y="471454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70C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050" tIns="19050" rIns="19050" bIns="19050" numCol="1" spcCol="1270" anchor="ctr" anchorCtr="0">
            <a:noAutofit/>
          </a:bodyPr>
          <a:lstStyle/>
          <a:p>
            <a:pPr lvl="0" algn="ctr" defTabSz="1333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sz="4400" kern="1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8" name="任意多边形 17">
            <a:extLst>
              <a:ext uri="{FF2B5EF4-FFF2-40B4-BE49-F238E27FC236}">
                <a16:creationId xmlns:a16="http://schemas.microsoft.com/office/drawing/2014/main" id="{DD0FBA23-FD9C-4E4C-98B8-8401927F45DB}"/>
              </a:ext>
            </a:extLst>
          </p:cNvPr>
          <p:cNvSpPr/>
          <p:nvPr/>
        </p:nvSpPr>
        <p:spPr>
          <a:xfrm>
            <a:off x="10061218" y="3762073"/>
            <a:ext cx="1619786" cy="471454"/>
          </a:xfrm>
          <a:custGeom>
            <a:avLst/>
            <a:gdLst>
              <a:gd name="connsiteX0" fmla="*/ 0 w 1546369"/>
              <a:gd name="connsiteY0" fmla="*/ 0 h 471454"/>
              <a:gd name="connsiteX1" fmla="*/ 1546369 w 1546369"/>
              <a:gd name="connsiteY1" fmla="*/ 0 h 471454"/>
              <a:gd name="connsiteX2" fmla="*/ 1546369 w 1546369"/>
              <a:gd name="connsiteY2" fmla="*/ 471454 h 471454"/>
              <a:gd name="connsiteX3" fmla="*/ 0 w 1546369"/>
              <a:gd name="connsiteY3" fmla="*/ 471454 h 471454"/>
              <a:gd name="connsiteX4" fmla="*/ 0 w 1546369"/>
              <a:gd name="connsiteY4" fmla="*/ 0 h 471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6369" h="471454">
                <a:moveTo>
                  <a:pt x="0" y="0"/>
                </a:moveTo>
                <a:lnTo>
                  <a:pt x="1546369" y="0"/>
                </a:lnTo>
                <a:lnTo>
                  <a:pt x="1546369" y="471454"/>
                </a:lnTo>
                <a:lnTo>
                  <a:pt x="0" y="471454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70C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050" tIns="19050" rIns="19050" bIns="19050" numCol="1" spcCol="1270" anchor="ctr" anchorCtr="0">
            <a:noAutofit/>
          </a:bodyPr>
          <a:lstStyle/>
          <a:p>
            <a:pPr lvl="0" algn="ctr" defTabSz="1333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sz="3200" kern="1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9" name="任意多边形 18">
            <a:extLst>
              <a:ext uri="{FF2B5EF4-FFF2-40B4-BE49-F238E27FC236}">
                <a16:creationId xmlns:a16="http://schemas.microsoft.com/office/drawing/2014/main" id="{2AAC4498-7435-41CA-BBA0-AC4155D2A32E}"/>
              </a:ext>
            </a:extLst>
          </p:cNvPr>
          <p:cNvSpPr/>
          <p:nvPr/>
        </p:nvSpPr>
        <p:spPr>
          <a:xfrm>
            <a:off x="10061219" y="4351390"/>
            <a:ext cx="1619786" cy="471454"/>
          </a:xfrm>
          <a:custGeom>
            <a:avLst/>
            <a:gdLst>
              <a:gd name="connsiteX0" fmla="*/ 0 w 1546369"/>
              <a:gd name="connsiteY0" fmla="*/ 0 h 471454"/>
              <a:gd name="connsiteX1" fmla="*/ 1546369 w 1546369"/>
              <a:gd name="connsiteY1" fmla="*/ 0 h 471454"/>
              <a:gd name="connsiteX2" fmla="*/ 1546369 w 1546369"/>
              <a:gd name="connsiteY2" fmla="*/ 471454 h 471454"/>
              <a:gd name="connsiteX3" fmla="*/ 0 w 1546369"/>
              <a:gd name="connsiteY3" fmla="*/ 471454 h 471454"/>
              <a:gd name="connsiteX4" fmla="*/ 0 w 1546369"/>
              <a:gd name="connsiteY4" fmla="*/ 0 h 471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6369" h="471454">
                <a:moveTo>
                  <a:pt x="0" y="0"/>
                </a:moveTo>
                <a:lnTo>
                  <a:pt x="1546369" y="0"/>
                </a:lnTo>
                <a:lnTo>
                  <a:pt x="1546369" y="471454"/>
                </a:lnTo>
                <a:lnTo>
                  <a:pt x="0" y="471454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70C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050" tIns="19050" rIns="19050" bIns="19050" numCol="1" spcCol="1270" anchor="ctr" anchorCtr="0">
            <a:noAutofit/>
          </a:bodyPr>
          <a:lstStyle/>
          <a:p>
            <a:pPr lvl="0" algn="ctr" defTabSz="1333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sz="3200" kern="1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0" name="任意多边形 19">
            <a:extLst>
              <a:ext uri="{FF2B5EF4-FFF2-40B4-BE49-F238E27FC236}">
                <a16:creationId xmlns:a16="http://schemas.microsoft.com/office/drawing/2014/main" id="{25DE8063-CB94-4BF2-B511-7109A434DC3A}"/>
              </a:ext>
            </a:extLst>
          </p:cNvPr>
          <p:cNvSpPr/>
          <p:nvPr/>
        </p:nvSpPr>
        <p:spPr>
          <a:xfrm>
            <a:off x="10061219" y="4940708"/>
            <a:ext cx="1619786" cy="471454"/>
          </a:xfrm>
          <a:custGeom>
            <a:avLst/>
            <a:gdLst>
              <a:gd name="connsiteX0" fmla="*/ 0 w 1546369"/>
              <a:gd name="connsiteY0" fmla="*/ 0 h 471454"/>
              <a:gd name="connsiteX1" fmla="*/ 1546369 w 1546369"/>
              <a:gd name="connsiteY1" fmla="*/ 0 h 471454"/>
              <a:gd name="connsiteX2" fmla="*/ 1546369 w 1546369"/>
              <a:gd name="connsiteY2" fmla="*/ 471454 h 471454"/>
              <a:gd name="connsiteX3" fmla="*/ 0 w 1546369"/>
              <a:gd name="connsiteY3" fmla="*/ 471454 h 471454"/>
              <a:gd name="connsiteX4" fmla="*/ 0 w 1546369"/>
              <a:gd name="connsiteY4" fmla="*/ 0 h 471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6369" h="471454">
                <a:moveTo>
                  <a:pt x="0" y="0"/>
                </a:moveTo>
                <a:lnTo>
                  <a:pt x="1546369" y="0"/>
                </a:lnTo>
                <a:lnTo>
                  <a:pt x="1546369" y="471454"/>
                </a:lnTo>
                <a:lnTo>
                  <a:pt x="0" y="471454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70C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050" tIns="19050" rIns="19050" bIns="19050" numCol="1" spcCol="1270" anchor="ctr" anchorCtr="0">
            <a:noAutofit/>
          </a:bodyPr>
          <a:lstStyle/>
          <a:p>
            <a:pPr lvl="0" algn="ctr" defTabSz="1333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sz="3200" kern="1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1" name="任意多边形 20">
            <a:extLst>
              <a:ext uri="{FF2B5EF4-FFF2-40B4-BE49-F238E27FC236}">
                <a16:creationId xmlns:a16="http://schemas.microsoft.com/office/drawing/2014/main" id="{76C9396E-E7CA-43B7-A0A9-5F0EB5034988}"/>
              </a:ext>
            </a:extLst>
          </p:cNvPr>
          <p:cNvSpPr/>
          <p:nvPr/>
        </p:nvSpPr>
        <p:spPr>
          <a:xfrm>
            <a:off x="10061218" y="5530026"/>
            <a:ext cx="1619786" cy="471454"/>
          </a:xfrm>
          <a:custGeom>
            <a:avLst/>
            <a:gdLst>
              <a:gd name="connsiteX0" fmla="*/ 0 w 1546369"/>
              <a:gd name="connsiteY0" fmla="*/ 0 h 471454"/>
              <a:gd name="connsiteX1" fmla="*/ 1546369 w 1546369"/>
              <a:gd name="connsiteY1" fmla="*/ 0 h 471454"/>
              <a:gd name="connsiteX2" fmla="*/ 1546369 w 1546369"/>
              <a:gd name="connsiteY2" fmla="*/ 471454 h 471454"/>
              <a:gd name="connsiteX3" fmla="*/ 0 w 1546369"/>
              <a:gd name="connsiteY3" fmla="*/ 471454 h 471454"/>
              <a:gd name="connsiteX4" fmla="*/ 0 w 1546369"/>
              <a:gd name="connsiteY4" fmla="*/ 0 h 471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6369" h="471454">
                <a:moveTo>
                  <a:pt x="0" y="0"/>
                </a:moveTo>
                <a:lnTo>
                  <a:pt x="1546369" y="0"/>
                </a:lnTo>
                <a:lnTo>
                  <a:pt x="1546369" y="471454"/>
                </a:lnTo>
                <a:lnTo>
                  <a:pt x="0" y="471454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70C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050" tIns="19050" rIns="19050" bIns="19050" numCol="1" spcCol="1270" anchor="ctr" anchorCtr="0">
            <a:noAutofit/>
          </a:bodyPr>
          <a:lstStyle/>
          <a:p>
            <a:pPr lvl="0" algn="ctr" defTabSz="1333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sz="3200" kern="1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136D6A8F-473C-48E3-B4A7-F5E08B4EBA53}"/>
              </a:ext>
            </a:extLst>
          </p:cNvPr>
          <p:cNvSpPr txBox="1"/>
          <p:nvPr/>
        </p:nvSpPr>
        <p:spPr>
          <a:xfrm>
            <a:off x="9981691" y="3125883"/>
            <a:ext cx="1772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主动运输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F46ED5F0-3974-4B4D-8277-0046680193C7}"/>
              </a:ext>
            </a:extLst>
          </p:cNvPr>
          <p:cNvSpPr txBox="1"/>
          <p:nvPr/>
        </p:nvSpPr>
        <p:spPr>
          <a:xfrm>
            <a:off x="9971119" y="4902814"/>
            <a:ext cx="1619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物质合成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83192A08-F664-459B-8E2C-E4D169E536C1}"/>
              </a:ext>
            </a:extLst>
          </p:cNvPr>
          <p:cNvSpPr txBox="1"/>
          <p:nvPr/>
        </p:nvSpPr>
        <p:spPr>
          <a:xfrm>
            <a:off x="10021781" y="3721586"/>
            <a:ext cx="1772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肌肉收缩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C0F928BC-8295-4803-9BA0-501823C5FA09}"/>
              </a:ext>
            </a:extLst>
          </p:cNvPr>
          <p:cNvSpPr txBox="1"/>
          <p:nvPr/>
        </p:nvSpPr>
        <p:spPr>
          <a:xfrm>
            <a:off x="10321003" y="5496030"/>
            <a:ext cx="10101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9E720EE7-F846-4FB2-B0B2-595FD029DB15}"/>
              </a:ext>
            </a:extLst>
          </p:cNvPr>
          <p:cNvSpPr/>
          <p:nvPr/>
        </p:nvSpPr>
        <p:spPr>
          <a:xfrm>
            <a:off x="9971119" y="4367334"/>
            <a:ext cx="1619786" cy="48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生物发光</a:t>
            </a:r>
            <a:endParaRPr lang="zh-CN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7" name="环形箭头 8">
            <a:extLst>
              <a:ext uri="{FF2B5EF4-FFF2-40B4-BE49-F238E27FC236}">
                <a16:creationId xmlns:a16="http://schemas.microsoft.com/office/drawing/2014/main" id="{8FD2AE62-233E-424F-A598-08CAF899EF43}"/>
              </a:ext>
            </a:extLst>
          </p:cNvPr>
          <p:cNvSpPr/>
          <p:nvPr/>
        </p:nvSpPr>
        <p:spPr>
          <a:xfrm rot="16200000">
            <a:off x="2916082" y="1785929"/>
            <a:ext cx="4507472" cy="3658735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CF285DB4-43A6-47CF-8000-37D0991E9681}"/>
              </a:ext>
            </a:extLst>
          </p:cNvPr>
          <p:cNvSpPr txBox="1"/>
          <p:nvPr/>
        </p:nvSpPr>
        <p:spPr>
          <a:xfrm>
            <a:off x="4121722" y="3237038"/>
            <a:ext cx="390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酶</a:t>
            </a:r>
          </a:p>
        </p:txBody>
      </p:sp>
      <p:sp>
        <p:nvSpPr>
          <p:cNvPr id="91" name="任意多边形 27">
            <a:extLst>
              <a:ext uri="{FF2B5EF4-FFF2-40B4-BE49-F238E27FC236}">
                <a16:creationId xmlns:a16="http://schemas.microsoft.com/office/drawing/2014/main" id="{E9794AC6-40E9-4922-9D73-DF6BCBD615A4}"/>
              </a:ext>
            </a:extLst>
          </p:cNvPr>
          <p:cNvSpPr/>
          <p:nvPr/>
        </p:nvSpPr>
        <p:spPr>
          <a:xfrm>
            <a:off x="2873556" y="2958052"/>
            <a:ext cx="698393" cy="388118"/>
          </a:xfrm>
          <a:custGeom>
            <a:avLst/>
            <a:gdLst>
              <a:gd name="connsiteX0" fmla="*/ 0 w 414337"/>
              <a:gd name="connsiteY0" fmla="*/ 171450 h 171450"/>
              <a:gd name="connsiteX1" fmla="*/ 257175 w 414337"/>
              <a:gd name="connsiteY1" fmla="*/ 142875 h 171450"/>
              <a:gd name="connsiteX2" fmla="*/ 414337 w 414337"/>
              <a:gd name="connsiteY2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4337" h="171450">
                <a:moveTo>
                  <a:pt x="0" y="171450"/>
                </a:moveTo>
                <a:cubicBezTo>
                  <a:pt x="94059" y="171450"/>
                  <a:pt x="188119" y="171450"/>
                  <a:pt x="257175" y="142875"/>
                </a:cubicBezTo>
                <a:cubicBezTo>
                  <a:pt x="326231" y="114300"/>
                  <a:pt x="370284" y="57150"/>
                  <a:pt x="414337" y="0"/>
                </a:cubicBezTo>
              </a:path>
            </a:pathLst>
          </a:custGeom>
          <a:noFill/>
          <a:ln w="76200"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2" name="任意多边形 28">
            <a:extLst>
              <a:ext uri="{FF2B5EF4-FFF2-40B4-BE49-F238E27FC236}">
                <a16:creationId xmlns:a16="http://schemas.microsoft.com/office/drawing/2014/main" id="{399B2077-A73B-49A3-A2AF-0C7693AE50C3}"/>
              </a:ext>
            </a:extLst>
          </p:cNvPr>
          <p:cNvSpPr/>
          <p:nvPr/>
        </p:nvSpPr>
        <p:spPr>
          <a:xfrm>
            <a:off x="2873556" y="4031138"/>
            <a:ext cx="612222" cy="582349"/>
          </a:xfrm>
          <a:custGeom>
            <a:avLst/>
            <a:gdLst>
              <a:gd name="connsiteX0" fmla="*/ 0 w 414337"/>
              <a:gd name="connsiteY0" fmla="*/ 171450 h 171450"/>
              <a:gd name="connsiteX1" fmla="*/ 257175 w 414337"/>
              <a:gd name="connsiteY1" fmla="*/ 142875 h 171450"/>
              <a:gd name="connsiteX2" fmla="*/ 414337 w 414337"/>
              <a:gd name="connsiteY2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4337" h="171450">
                <a:moveTo>
                  <a:pt x="0" y="171450"/>
                </a:moveTo>
                <a:cubicBezTo>
                  <a:pt x="94059" y="171450"/>
                  <a:pt x="188119" y="171450"/>
                  <a:pt x="257175" y="142875"/>
                </a:cubicBezTo>
                <a:cubicBezTo>
                  <a:pt x="326231" y="114300"/>
                  <a:pt x="370284" y="57150"/>
                  <a:pt x="414337" y="0"/>
                </a:cubicBezTo>
              </a:path>
            </a:pathLst>
          </a:custGeom>
          <a:noFill/>
          <a:ln w="76200"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E53BAE24-044E-47CE-B3C0-002CC55F5ED8}"/>
              </a:ext>
            </a:extLst>
          </p:cNvPr>
          <p:cNvSpPr txBox="1"/>
          <p:nvPr/>
        </p:nvSpPr>
        <p:spPr>
          <a:xfrm>
            <a:off x="2261205" y="4340616"/>
            <a:ext cx="7829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Pi</a:t>
            </a:r>
            <a:endParaRPr lang="zh-CN" altLang="en-US" sz="44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75B3930F-3243-4060-8EAA-FE99D0587739}"/>
              </a:ext>
            </a:extLst>
          </p:cNvPr>
          <p:cNvSpPr/>
          <p:nvPr/>
        </p:nvSpPr>
        <p:spPr>
          <a:xfrm>
            <a:off x="1455895" y="2942335"/>
            <a:ext cx="1751826" cy="65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能量</a:t>
            </a:r>
            <a:endParaRPr lang="zh-CN" altLang="zh-CN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9FD0927D-FAED-4816-8ED3-4C99283FBE4C}"/>
              </a:ext>
            </a:extLst>
          </p:cNvPr>
          <p:cNvSpPr txBox="1"/>
          <p:nvPr/>
        </p:nvSpPr>
        <p:spPr>
          <a:xfrm>
            <a:off x="987967" y="2668273"/>
            <a:ext cx="12369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？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6C58BE02-5B10-477B-9697-4E1975AC9C95}"/>
              </a:ext>
            </a:extLst>
          </p:cNvPr>
          <p:cNvSpPr/>
          <p:nvPr/>
        </p:nvSpPr>
        <p:spPr>
          <a:xfrm>
            <a:off x="148521" y="2768943"/>
            <a:ext cx="1569866" cy="936189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9" name="任意多边形 29">
            <a:extLst>
              <a:ext uri="{FF2B5EF4-FFF2-40B4-BE49-F238E27FC236}">
                <a16:creationId xmlns:a16="http://schemas.microsoft.com/office/drawing/2014/main" id="{38F3B8C1-155F-4663-921F-1602C8C00C38}"/>
              </a:ext>
            </a:extLst>
          </p:cNvPr>
          <p:cNvSpPr/>
          <p:nvPr/>
        </p:nvSpPr>
        <p:spPr>
          <a:xfrm>
            <a:off x="166225" y="3370604"/>
            <a:ext cx="1437130" cy="471454"/>
          </a:xfrm>
          <a:custGeom>
            <a:avLst/>
            <a:gdLst>
              <a:gd name="connsiteX0" fmla="*/ 0 w 1546369"/>
              <a:gd name="connsiteY0" fmla="*/ 0 h 471454"/>
              <a:gd name="connsiteX1" fmla="*/ 1546369 w 1546369"/>
              <a:gd name="connsiteY1" fmla="*/ 0 h 471454"/>
              <a:gd name="connsiteX2" fmla="*/ 1546369 w 1546369"/>
              <a:gd name="connsiteY2" fmla="*/ 471454 h 471454"/>
              <a:gd name="connsiteX3" fmla="*/ 0 w 1546369"/>
              <a:gd name="connsiteY3" fmla="*/ 471454 h 471454"/>
              <a:gd name="connsiteX4" fmla="*/ 0 w 1546369"/>
              <a:gd name="connsiteY4" fmla="*/ 0 h 471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6369" h="471454">
                <a:moveTo>
                  <a:pt x="0" y="0"/>
                </a:moveTo>
                <a:lnTo>
                  <a:pt x="1546369" y="0"/>
                </a:lnTo>
                <a:lnTo>
                  <a:pt x="1546369" y="471454"/>
                </a:lnTo>
                <a:lnTo>
                  <a:pt x="0" y="471454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70C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050" tIns="19050" rIns="19050" bIns="19050" numCol="1" spcCol="1270" anchor="ctr" anchorCtr="0">
            <a:noAutofit/>
          </a:bodyPr>
          <a:lstStyle/>
          <a:p>
            <a:pPr lvl="0" algn="ctr" defTabSz="1333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sz="3200" kern="1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0" name="任意多边形 30">
            <a:extLst>
              <a:ext uri="{FF2B5EF4-FFF2-40B4-BE49-F238E27FC236}">
                <a16:creationId xmlns:a16="http://schemas.microsoft.com/office/drawing/2014/main" id="{194EB743-2095-4927-BF20-C57DC1618B62}"/>
              </a:ext>
            </a:extLst>
          </p:cNvPr>
          <p:cNvSpPr/>
          <p:nvPr/>
        </p:nvSpPr>
        <p:spPr>
          <a:xfrm>
            <a:off x="170995" y="2840839"/>
            <a:ext cx="1432360" cy="471454"/>
          </a:xfrm>
          <a:custGeom>
            <a:avLst/>
            <a:gdLst>
              <a:gd name="connsiteX0" fmla="*/ 0 w 1546369"/>
              <a:gd name="connsiteY0" fmla="*/ 0 h 471454"/>
              <a:gd name="connsiteX1" fmla="*/ 1546369 w 1546369"/>
              <a:gd name="connsiteY1" fmla="*/ 0 h 471454"/>
              <a:gd name="connsiteX2" fmla="*/ 1546369 w 1546369"/>
              <a:gd name="connsiteY2" fmla="*/ 471454 h 471454"/>
              <a:gd name="connsiteX3" fmla="*/ 0 w 1546369"/>
              <a:gd name="connsiteY3" fmla="*/ 471454 h 471454"/>
              <a:gd name="connsiteX4" fmla="*/ 0 w 1546369"/>
              <a:gd name="connsiteY4" fmla="*/ 0 h 471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6369" h="471454">
                <a:moveTo>
                  <a:pt x="0" y="0"/>
                </a:moveTo>
                <a:lnTo>
                  <a:pt x="1546369" y="0"/>
                </a:lnTo>
                <a:lnTo>
                  <a:pt x="1546369" y="471454"/>
                </a:lnTo>
                <a:lnTo>
                  <a:pt x="0" y="471454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70C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050" tIns="19050" rIns="19050" bIns="19050" numCol="1" spcCol="1270" anchor="ctr" anchorCtr="0">
            <a:noAutofit/>
          </a:bodyPr>
          <a:lstStyle/>
          <a:p>
            <a:pPr lvl="0" algn="ctr" defTabSz="1333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3200" kern="1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endParaRPr lang="zh-CN" sz="3200" kern="1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31" name="直接连接符 130">
            <a:extLst>
              <a:ext uri="{FF2B5EF4-FFF2-40B4-BE49-F238E27FC236}">
                <a16:creationId xmlns:a16="http://schemas.microsoft.com/office/drawing/2014/main" id="{D1626C4C-A05E-49BB-A1B5-AFEC77F44FAE}"/>
              </a:ext>
            </a:extLst>
          </p:cNvPr>
          <p:cNvCxnSpPr>
            <a:cxnSpLocks/>
          </p:cNvCxnSpPr>
          <p:nvPr/>
        </p:nvCxnSpPr>
        <p:spPr>
          <a:xfrm flipH="1">
            <a:off x="1603354" y="3065955"/>
            <a:ext cx="128312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>
            <a:extLst>
              <a:ext uri="{FF2B5EF4-FFF2-40B4-BE49-F238E27FC236}">
                <a16:creationId xmlns:a16="http://schemas.microsoft.com/office/drawing/2014/main" id="{C1BDA120-E363-4225-B497-A890FC8135B3}"/>
              </a:ext>
            </a:extLst>
          </p:cNvPr>
          <p:cNvCxnSpPr>
            <a:cxnSpLocks/>
          </p:cNvCxnSpPr>
          <p:nvPr/>
        </p:nvCxnSpPr>
        <p:spPr>
          <a:xfrm flipH="1">
            <a:off x="1598586" y="3589831"/>
            <a:ext cx="128312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>
            <a:extLst>
              <a:ext uri="{FF2B5EF4-FFF2-40B4-BE49-F238E27FC236}">
                <a16:creationId xmlns:a16="http://schemas.microsoft.com/office/drawing/2014/main" id="{489D9652-1FAC-47BE-A23D-2A6D3D8C5C81}"/>
              </a:ext>
            </a:extLst>
          </p:cNvPr>
          <p:cNvCxnSpPr>
            <a:cxnSpLocks/>
          </p:cNvCxnSpPr>
          <p:nvPr/>
        </p:nvCxnSpPr>
        <p:spPr>
          <a:xfrm>
            <a:off x="1726898" y="3065955"/>
            <a:ext cx="0" cy="523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>
            <a:extLst>
              <a:ext uri="{FF2B5EF4-FFF2-40B4-BE49-F238E27FC236}">
                <a16:creationId xmlns:a16="http://schemas.microsoft.com/office/drawing/2014/main" id="{607D5D1E-B7F5-4ACC-929A-4E634EF4EAF4}"/>
              </a:ext>
            </a:extLst>
          </p:cNvPr>
          <p:cNvCxnSpPr>
            <a:cxnSpLocks/>
          </p:cNvCxnSpPr>
          <p:nvPr/>
        </p:nvCxnSpPr>
        <p:spPr>
          <a:xfrm>
            <a:off x="1726898" y="3340869"/>
            <a:ext cx="1520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文本框 134">
            <a:extLst>
              <a:ext uri="{FF2B5EF4-FFF2-40B4-BE49-F238E27FC236}">
                <a16:creationId xmlns:a16="http://schemas.microsoft.com/office/drawing/2014/main" id="{8E3183BA-123C-4686-855E-2D830C885556}"/>
              </a:ext>
            </a:extLst>
          </p:cNvPr>
          <p:cNvSpPr txBox="1"/>
          <p:nvPr/>
        </p:nvSpPr>
        <p:spPr>
          <a:xfrm>
            <a:off x="75299" y="2814385"/>
            <a:ext cx="16955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光合作用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52DCA3A8-8C33-4F3B-A01C-FF6D17B86832}"/>
              </a:ext>
            </a:extLst>
          </p:cNvPr>
          <p:cNvSpPr txBox="1"/>
          <p:nvPr/>
        </p:nvSpPr>
        <p:spPr>
          <a:xfrm>
            <a:off x="96679" y="3362152"/>
            <a:ext cx="17171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呼吸作用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014FA31C-9097-4384-86F3-380802CE33D2}"/>
              </a:ext>
            </a:extLst>
          </p:cNvPr>
          <p:cNvSpPr txBox="1"/>
          <p:nvPr/>
        </p:nvSpPr>
        <p:spPr>
          <a:xfrm>
            <a:off x="-56916" y="2120430"/>
            <a:ext cx="2061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放能反应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7E67D830-F663-49E6-9E54-E018EFE33698}"/>
              </a:ext>
            </a:extLst>
          </p:cNvPr>
          <p:cNvSpPr txBox="1"/>
          <p:nvPr/>
        </p:nvSpPr>
        <p:spPr>
          <a:xfrm>
            <a:off x="9860856" y="2471209"/>
            <a:ext cx="2939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吸能反应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1"/>
      <p:bldP spid="55" grpId="1"/>
      <p:bldP spid="56" grpId="0" animBg="1"/>
      <p:bldP spid="57" grpId="0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87" grpId="0" animBg="1"/>
      <p:bldP spid="88" grpId="0"/>
      <p:bldP spid="91" grpId="0" animBg="1"/>
      <p:bldP spid="92" grpId="0" animBg="1"/>
      <p:bldP spid="101" grpId="0"/>
      <p:bldP spid="102" grpId="0"/>
      <p:bldP spid="103" grpId="0"/>
      <p:bldP spid="104" grpId="0" animBg="1"/>
      <p:bldP spid="129" grpId="0" animBg="1"/>
      <p:bldP spid="130" grpId="0" animBg="1"/>
      <p:bldP spid="135" grpId="0"/>
      <p:bldP spid="136" grpId="0"/>
      <p:bldP spid="137" grpId="0"/>
      <p:bldP spid="1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3430CD6-AF76-4586-93CD-B73F1395DFBB}"/>
              </a:ext>
            </a:extLst>
          </p:cNvPr>
          <p:cNvSpPr txBox="1"/>
          <p:nvPr/>
        </p:nvSpPr>
        <p:spPr>
          <a:xfrm>
            <a:off x="1224878" y="239469"/>
            <a:ext cx="90743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思考：细胞为什么不直接利用葡萄糖等有机物中的能量， 而是要将能量转移至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ATP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中再利用？ 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39A949CF-60AE-47B3-BD66-FCAFAD2203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003" y="2875739"/>
            <a:ext cx="4361209" cy="2831288"/>
          </a:xfrm>
          <a:prstGeom prst="rect">
            <a:avLst/>
          </a:prstGeom>
        </p:spPr>
      </p:pic>
      <p:sp>
        <p:nvSpPr>
          <p:cNvPr id="15" name="Text Box 2">
            <a:extLst>
              <a:ext uri="{FF2B5EF4-FFF2-40B4-BE49-F238E27FC236}">
                <a16:creationId xmlns:a16="http://schemas.microsoft.com/office/drawing/2014/main" id="{80986963-0A29-4FFF-9318-2CCE8DF6D0D3}"/>
              </a:ext>
            </a:extLst>
          </p:cNvPr>
          <p:cNvSpPr txBox="1"/>
          <p:nvPr/>
        </p:nvSpPr>
        <p:spPr>
          <a:xfrm>
            <a:off x="1224878" y="1415708"/>
            <a:ext cx="9374964" cy="1169551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【资料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】 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mol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葡萄糖彻底氧化分解可以释放能量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2870kJ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mol ATP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水解可以释放能量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30.54kJ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BEF3E35D-36BB-4933-B24A-5434BF95EE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905" y="2875739"/>
            <a:ext cx="6561092" cy="2831288"/>
          </a:xfrm>
          <a:prstGeom prst="rect">
            <a:avLst/>
          </a:prstGeom>
        </p:spPr>
      </p:pic>
      <p:sp>
        <p:nvSpPr>
          <p:cNvPr id="17" name="Rectangle 3">
            <a:extLst>
              <a:ext uri="{FF2B5EF4-FFF2-40B4-BE49-F238E27FC236}">
                <a16:creationId xmlns:a16="http://schemas.microsoft.com/office/drawing/2014/main" id="{E6CA19B2-2EEE-4C2D-B10C-1E207552DCF1}"/>
              </a:ext>
            </a:extLst>
          </p:cNvPr>
          <p:cNvSpPr/>
          <p:nvPr/>
        </p:nvSpPr>
        <p:spPr>
          <a:xfrm>
            <a:off x="2214071" y="5929159"/>
            <a:ext cx="7396577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ATP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是驱动细胞生命活动的直接能源物质</a:t>
            </a:r>
          </a:p>
        </p:txBody>
      </p:sp>
    </p:spTree>
    <p:extLst>
      <p:ext uri="{BB962C8B-B14F-4D97-AF65-F5344CB8AC3E}">
        <p14:creationId xmlns:p14="http://schemas.microsoft.com/office/powerpoint/2010/main" val="416795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D4066234-C951-4679-AD3A-99DDA0C55C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5237" y="839483"/>
            <a:ext cx="5409363" cy="371647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409883-BE66-43A1-905D-EC08597D6F88}"/>
              </a:ext>
            </a:extLst>
          </p:cNvPr>
          <p:cNvSpPr txBox="1"/>
          <p:nvPr/>
        </p:nvSpPr>
        <p:spPr>
          <a:xfrm>
            <a:off x="223984" y="141777"/>
            <a:ext cx="31983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ATP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的应用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EDA32C6-0105-4E12-8D0F-B95DC697EF8B}"/>
              </a:ext>
            </a:extLst>
          </p:cNvPr>
          <p:cNvGrpSpPr/>
          <p:nvPr/>
        </p:nvGrpSpPr>
        <p:grpSpPr>
          <a:xfrm>
            <a:off x="7095096" y="1187170"/>
            <a:ext cx="3857550" cy="1938415"/>
            <a:chOff x="3770177" y="947017"/>
            <a:chExt cx="3039139" cy="1875934"/>
          </a:xfrm>
        </p:grpSpPr>
        <p:sp>
          <p:nvSpPr>
            <p:cNvPr id="5" name="对话气泡: 圆角矩形 4">
              <a:extLst>
                <a:ext uri="{FF2B5EF4-FFF2-40B4-BE49-F238E27FC236}">
                  <a16:creationId xmlns:a16="http://schemas.microsoft.com/office/drawing/2014/main" id="{2E598C1D-B7AE-49CB-8802-B96E28CE8E99}"/>
                </a:ext>
              </a:extLst>
            </p:cNvPr>
            <p:cNvSpPr/>
            <p:nvPr/>
          </p:nvSpPr>
          <p:spPr>
            <a:xfrm>
              <a:off x="3770177" y="947017"/>
              <a:ext cx="3039139" cy="1875934"/>
            </a:xfrm>
            <a:prstGeom prst="wedgeRoundRectCallout">
              <a:avLst>
                <a:gd name="adj1" fmla="val -135772"/>
                <a:gd name="adj2" fmla="val 37071"/>
                <a:gd name="adj3" fmla="val 16667"/>
              </a:avLst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A78560F-4143-4DC3-98A7-BD0F30B821A2}"/>
                </a:ext>
              </a:extLst>
            </p:cNvPr>
            <p:cNvSpPr txBox="1"/>
            <p:nvPr/>
          </p:nvSpPr>
          <p:spPr>
            <a:xfrm>
              <a:off x="3834278" y="1093273"/>
              <a:ext cx="2937133" cy="1519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适应症：</a:t>
              </a:r>
              <a:endParaRPr lang="en-US" altLang="zh-CN" sz="24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用于肌萎缩、脑出血后遗症、心功能不全、心疾患者及肝炎等辅助治疗。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DF4DD5EE-61E8-43CE-B10B-67E943282417}"/>
              </a:ext>
            </a:extLst>
          </p:cNvPr>
          <p:cNvSpPr txBox="1"/>
          <p:nvPr/>
        </p:nvSpPr>
        <p:spPr>
          <a:xfrm>
            <a:off x="986302" y="5229926"/>
            <a:ext cx="5008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思考：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ATP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是不是兴奋剂？</a:t>
            </a:r>
          </a:p>
        </p:txBody>
      </p:sp>
    </p:spTree>
    <p:extLst>
      <p:ext uri="{BB962C8B-B14F-4D97-AF65-F5344CB8AC3E}">
        <p14:creationId xmlns:p14="http://schemas.microsoft.com/office/powerpoint/2010/main" val="212168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亚洲飞人苏炳添起跑慢动作解析_哔哩哔哩_bilibili3">
            <a:hlinkClick r:id="" action="ppaction://media"/>
            <a:extLst>
              <a:ext uri="{FF2B5EF4-FFF2-40B4-BE49-F238E27FC236}">
                <a16:creationId xmlns:a16="http://schemas.microsoft.com/office/drawing/2014/main" id="{35C534E0-3EF9-4B7D-B8AD-57E8D401B699}"/>
              </a:ext>
            </a:extLst>
          </p:cNvPr>
          <p:cNvPicPr>
            <a:picLocks noGrp="1" noChangeAspect="1"/>
          </p:cNvPicPr>
          <p:nvPr>
            <p:ph idx="4294967295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43713"/>
          </a:xfrm>
        </p:spPr>
      </p:pic>
    </p:spTree>
    <p:extLst>
      <p:ext uri="{BB962C8B-B14F-4D97-AF65-F5344CB8AC3E}">
        <p14:creationId xmlns:p14="http://schemas.microsoft.com/office/powerpoint/2010/main" val="39388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1753E3E-EA22-46BD-B9CE-3A5DB60C57E4}"/>
              </a:ext>
            </a:extLst>
          </p:cNvPr>
          <p:cNvSpPr txBox="1"/>
          <p:nvPr/>
        </p:nvSpPr>
        <p:spPr>
          <a:xfrm>
            <a:off x="414257" y="295991"/>
            <a:ext cx="106620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回顾：细胞生命活动所需要的主要能源物质是什么？能否直接为生命活动提供能量？</a:t>
            </a:r>
          </a:p>
        </p:txBody>
      </p:sp>
      <p:sp>
        <p:nvSpPr>
          <p:cNvPr id="9" name="Text Box 5">
            <a:extLst>
              <a:ext uri="{FF2B5EF4-FFF2-40B4-BE49-F238E27FC236}">
                <a16:creationId xmlns:a16="http://schemas.microsoft.com/office/drawing/2014/main" id="{F7617CB3-BFC7-4637-9445-09CDF6B59C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257" y="2028616"/>
            <a:ext cx="7116096" cy="2800767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【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资料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1】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用锌铜弓刺激离体的蛙腓肠肌标本，能发生收缩，但多次刺激后，腓肠肌标本收缩减弱甚至不再收缩。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滴加 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1.2g/100ml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的葡萄糖溶液后，用锌铜弓间歇刺激，腓肠肌不收缩。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7265E92-8CF0-4FB4-A9C4-80DAD37EA3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4667" y="2310369"/>
            <a:ext cx="3585883" cy="43056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F1B50EED-ABC9-4BF7-A56D-2900EF3E33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8944381" y="934727"/>
            <a:ext cx="3247619" cy="2257143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4F2CEB90-8B9D-4C5C-9CD0-66142D7737D5}"/>
              </a:ext>
            </a:extLst>
          </p:cNvPr>
          <p:cNvSpPr/>
          <p:nvPr/>
        </p:nvSpPr>
        <p:spPr>
          <a:xfrm>
            <a:off x="8944381" y="826806"/>
            <a:ext cx="4105835" cy="2602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13388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5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细胞的能量</a:t>
            </a:r>
            <a:r>
              <a:rPr lang="en-US" altLang="zh-CN" sz="5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5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货币</a:t>
            </a:r>
            <a:r>
              <a:rPr lang="en-US" altLang="zh-CN" sz="5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”ATP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9E3CEA8-1F53-464C-8163-5BA3CD903AD5}"/>
              </a:ext>
            </a:extLst>
          </p:cNvPr>
          <p:cNvSpPr txBox="1"/>
          <p:nvPr/>
        </p:nvSpPr>
        <p:spPr>
          <a:xfrm>
            <a:off x="225580" y="36152"/>
            <a:ext cx="36615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ATP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的结构：</a:t>
            </a:r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CCF6026A-2AFC-4F1D-BF05-99A1F24F0A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617" y="821679"/>
            <a:ext cx="11378766" cy="1754326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【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资料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2】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ATP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腺嘌呤核糖核苷酸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的衍生物，中文名为腺苷三磷酸，由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分子腺嘌呤、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分子核糖和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分子磷酸基团组成，可直接给细胞生命活动提供能量。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743FDC5-23C3-4C95-BDFA-0F4F77D874D7}"/>
              </a:ext>
            </a:extLst>
          </p:cNvPr>
          <p:cNvGrpSpPr/>
          <p:nvPr/>
        </p:nvGrpSpPr>
        <p:grpSpPr>
          <a:xfrm>
            <a:off x="1992559" y="4766882"/>
            <a:ext cx="4960050" cy="1607542"/>
            <a:chOff x="2019921" y="3667619"/>
            <a:chExt cx="5119581" cy="1786528"/>
          </a:xfrm>
        </p:grpSpPr>
        <p:grpSp>
          <p:nvGrpSpPr>
            <p:cNvPr id="40" name="Group 14">
              <a:extLst>
                <a:ext uri="{FF2B5EF4-FFF2-40B4-BE49-F238E27FC236}">
                  <a16:creationId xmlns:a16="http://schemas.microsoft.com/office/drawing/2014/main" id="{D3136D60-4412-46B1-9721-C17BB875126A}"/>
                </a:ext>
              </a:extLst>
            </p:cNvPr>
            <p:cNvGrpSpPr/>
            <p:nvPr/>
          </p:nvGrpSpPr>
          <p:grpSpPr bwMode="auto">
            <a:xfrm>
              <a:off x="2019921" y="3667619"/>
              <a:ext cx="4576107" cy="1755917"/>
              <a:chOff x="924" y="2162"/>
              <a:chExt cx="2981" cy="1278"/>
            </a:xfrm>
          </p:grpSpPr>
          <p:sp>
            <p:nvSpPr>
              <p:cNvPr id="42" name="Text Box 9">
                <a:extLst>
                  <a:ext uri="{FF2B5EF4-FFF2-40B4-BE49-F238E27FC236}">
                    <a16:creationId xmlns:a16="http://schemas.microsoft.com/office/drawing/2014/main" id="{4FFFA25C-7858-476B-A1D6-BA80E615E25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24" y="2162"/>
                <a:ext cx="1078" cy="4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3000" b="1" dirty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</a:rPr>
                  <a:t>腺嘌呤</a:t>
                </a:r>
              </a:p>
            </p:txBody>
          </p:sp>
          <p:sp>
            <p:nvSpPr>
              <p:cNvPr id="43" name="Text Box 10">
                <a:extLst>
                  <a:ext uri="{FF2B5EF4-FFF2-40B4-BE49-F238E27FC236}">
                    <a16:creationId xmlns:a16="http://schemas.microsoft.com/office/drawing/2014/main" id="{28DDDF06-F695-43D2-8E4B-A993595B0D0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01" y="2188"/>
                <a:ext cx="1304" cy="4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3000" b="1" dirty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</a:rPr>
                  <a:t>磷酸基团</a:t>
                </a:r>
              </a:p>
            </p:txBody>
          </p:sp>
          <p:sp>
            <p:nvSpPr>
              <p:cNvPr id="44" name="Text Box 11">
                <a:extLst>
                  <a:ext uri="{FF2B5EF4-FFF2-40B4-BE49-F238E27FC236}">
                    <a16:creationId xmlns:a16="http://schemas.microsoft.com/office/drawing/2014/main" id="{D642174B-E221-49B1-A20A-10101968C0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83" y="2993"/>
                <a:ext cx="726" cy="4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3000" b="1" dirty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</a:rPr>
                  <a:t>核糖</a:t>
                </a:r>
              </a:p>
            </p:txBody>
          </p:sp>
        </p:grpSp>
        <p:sp>
          <p:nvSpPr>
            <p:cNvPr id="41" name="Text Box 13">
              <a:extLst>
                <a:ext uri="{FF2B5EF4-FFF2-40B4-BE49-F238E27FC236}">
                  <a16:creationId xmlns:a16="http://schemas.microsoft.com/office/drawing/2014/main" id="{BF8BD15C-F4E8-486E-8090-58AB23D149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51351" y="4839481"/>
              <a:ext cx="2588151" cy="614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3000" b="1" dirty="0">
                  <a:solidFill>
                    <a:schemeClr val="accent1">
                      <a:lumMod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</a:rPr>
                <a:t>普通化学键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CB6B99A-67C3-4C0B-8643-6692E4B15D0F}"/>
              </a:ext>
            </a:extLst>
          </p:cNvPr>
          <p:cNvGrpSpPr/>
          <p:nvPr/>
        </p:nvGrpSpPr>
        <p:grpSpPr>
          <a:xfrm>
            <a:off x="6933942" y="4512989"/>
            <a:ext cx="5012231" cy="1770709"/>
            <a:chOff x="6475423" y="3967480"/>
            <a:chExt cx="5012231" cy="1770709"/>
          </a:xfrm>
        </p:grpSpPr>
        <p:sp>
          <p:nvSpPr>
            <p:cNvPr id="47" name="Text Box 6">
              <a:extLst>
                <a:ext uri="{FF2B5EF4-FFF2-40B4-BE49-F238E27FC236}">
                  <a16:creationId xmlns:a16="http://schemas.microsoft.com/office/drawing/2014/main" id="{0F5A4EC4-D2C9-411A-B566-29E8860114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75423" y="4537860"/>
              <a:ext cx="5012231" cy="1200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请用所给的材料构建</a:t>
              </a:r>
              <a:r>
                <a:rPr lang="en-US" altLang="zh-CN" sz="3600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ATP</a:t>
              </a:r>
              <a:r>
                <a:rPr lang="zh-CN" altLang="en-US" sz="3600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分子的结构模型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38C5E40-A0C5-4A32-A653-5B317D562558}"/>
                </a:ext>
              </a:extLst>
            </p:cNvPr>
            <p:cNvSpPr txBox="1"/>
            <p:nvPr/>
          </p:nvSpPr>
          <p:spPr>
            <a:xfrm>
              <a:off x="6531604" y="3967480"/>
              <a:ext cx="3295142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活动</a:t>
              </a:r>
              <a:r>
                <a:rPr lang="en-US" altLang="zh-CN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1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：</a:t>
              </a:r>
            </a:p>
          </p:txBody>
        </p:sp>
      </p:grpSp>
      <p:sp>
        <p:nvSpPr>
          <p:cNvPr id="50" name="正五边形 16">
            <a:extLst>
              <a:ext uri="{FF2B5EF4-FFF2-40B4-BE49-F238E27FC236}">
                <a16:creationId xmlns:a16="http://schemas.microsoft.com/office/drawing/2014/main" id="{D5A64229-9E51-404F-91BA-9B3E1B870356}"/>
              </a:ext>
            </a:extLst>
          </p:cNvPr>
          <p:cNvSpPr/>
          <p:nvPr/>
        </p:nvSpPr>
        <p:spPr>
          <a:xfrm>
            <a:off x="720501" y="5625024"/>
            <a:ext cx="968375" cy="780415"/>
          </a:xfrm>
          <a:prstGeom prst="pentagon">
            <a:avLst/>
          </a:prstGeom>
          <a:solidFill>
            <a:srgbClr val="6096E6"/>
          </a:solidFill>
          <a:ln w="12700" cap="flat" cmpd="sng" algn="ctr">
            <a:solidFill>
              <a:srgbClr val="6096E6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BED3699B-28F2-4725-9E91-43E47EB467A8}"/>
              </a:ext>
            </a:extLst>
          </p:cNvPr>
          <p:cNvCxnSpPr>
            <a:cxnSpLocks/>
          </p:cNvCxnSpPr>
          <p:nvPr/>
        </p:nvCxnSpPr>
        <p:spPr>
          <a:xfrm>
            <a:off x="3630356" y="6169275"/>
            <a:ext cx="547355" cy="0"/>
          </a:xfrm>
          <a:prstGeom prst="line">
            <a:avLst/>
          </a:prstGeom>
          <a:noFill/>
          <a:ln w="101600" cap="flat" cmpd="sng" algn="ctr">
            <a:solidFill>
              <a:srgbClr val="6096E6"/>
            </a:solidFill>
            <a:prstDash val="solid"/>
            <a:miter lim="800000"/>
          </a:ln>
          <a:effectLst/>
        </p:spPr>
      </p:cxnSp>
      <p:sp>
        <p:nvSpPr>
          <p:cNvPr id="52" name="椭圆 51">
            <a:extLst>
              <a:ext uri="{FF2B5EF4-FFF2-40B4-BE49-F238E27FC236}">
                <a16:creationId xmlns:a16="http://schemas.microsoft.com/office/drawing/2014/main" id="{E9BA8958-4041-45CE-BAA4-7E553B80EC78}"/>
              </a:ext>
            </a:extLst>
          </p:cNvPr>
          <p:cNvSpPr/>
          <p:nvPr/>
        </p:nvSpPr>
        <p:spPr>
          <a:xfrm>
            <a:off x="3616959" y="4730960"/>
            <a:ext cx="721360" cy="701396"/>
          </a:xfrm>
          <a:prstGeom prst="ellipse">
            <a:avLst/>
          </a:prstGeom>
          <a:solidFill>
            <a:srgbClr val="6096E6"/>
          </a:solidFill>
          <a:ln w="12700" cap="flat" cmpd="sng" algn="ctr">
            <a:solidFill>
              <a:srgbClr val="6096E6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65248823-8AFF-40E9-9442-4F23A9DD7BDE}"/>
              </a:ext>
            </a:extLst>
          </p:cNvPr>
          <p:cNvSpPr/>
          <p:nvPr/>
        </p:nvSpPr>
        <p:spPr>
          <a:xfrm>
            <a:off x="793370" y="4831041"/>
            <a:ext cx="1016614" cy="488958"/>
          </a:xfrm>
          <a:prstGeom prst="rect">
            <a:avLst/>
          </a:prstGeom>
          <a:solidFill>
            <a:srgbClr val="6096E6"/>
          </a:solidFill>
          <a:ln w="12700" cap="flat" cmpd="sng" algn="ctr">
            <a:solidFill>
              <a:srgbClr val="6096E6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7" name="Text Box 5">
            <a:extLst>
              <a:ext uri="{FF2B5EF4-FFF2-40B4-BE49-F238E27FC236}">
                <a16:creationId xmlns:a16="http://schemas.microsoft.com/office/drawing/2014/main" id="{74FAF549-F224-40F2-BCA8-213B52E1F1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617" y="2579224"/>
            <a:ext cx="11378766" cy="1754326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【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资料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】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磷酸基团都带负电荷，若将磷酸基团相连，由于相互排斥，磷酸基团有一种离开的趋势，也就是具有较高的转移势能。</a:t>
            </a:r>
          </a:p>
        </p:txBody>
      </p:sp>
    </p:spTree>
    <p:extLst>
      <p:ext uri="{BB962C8B-B14F-4D97-AF65-F5344CB8AC3E}">
        <p14:creationId xmlns:p14="http://schemas.microsoft.com/office/powerpoint/2010/main" val="411091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0" grpId="0" animBg="1"/>
      <p:bldP spid="50" grpId="1" animBg="1"/>
      <p:bldP spid="52" grpId="0" animBg="1"/>
      <p:bldP spid="52" grpId="1" animBg="1"/>
      <p:bldP spid="53" grpId="0" animBg="1"/>
      <p:bldP spid="53" grpId="1" animBg="1"/>
      <p:bldP spid="6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>
            <a:extLst>
              <a:ext uri="{FF2B5EF4-FFF2-40B4-BE49-F238E27FC236}">
                <a16:creationId xmlns:a16="http://schemas.microsoft.com/office/drawing/2014/main" id="{6CDADC28-0E60-4857-AF73-E5CD780E573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366"/>
          <a:stretch/>
        </p:blipFill>
        <p:spPr>
          <a:xfrm>
            <a:off x="1578021" y="4737100"/>
            <a:ext cx="9035957" cy="1901626"/>
          </a:xfrm>
          <a:prstGeom prst="rect">
            <a:avLst/>
          </a:prstGeom>
        </p:spPr>
      </p:pic>
      <p:grpSp>
        <p:nvGrpSpPr>
          <p:cNvPr id="61" name="组合 60">
            <a:extLst>
              <a:ext uri="{FF2B5EF4-FFF2-40B4-BE49-F238E27FC236}">
                <a16:creationId xmlns:a16="http://schemas.microsoft.com/office/drawing/2014/main" id="{3C82B572-DFC2-4D3C-B453-C31EC78F6931}"/>
              </a:ext>
            </a:extLst>
          </p:cNvPr>
          <p:cNvGrpSpPr/>
          <p:nvPr/>
        </p:nvGrpSpPr>
        <p:grpSpPr>
          <a:xfrm>
            <a:off x="7139522" y="5133620"/>
            <a:ext cx="2475550" cy="702388"/>
            <a:chOff x="5611056" y="4352966"/>
            <a:chExt cx="2505150" cy="889984"/>
          </a:xfrm>
        </p:grpSpPr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C892F1B2-7AC4-4C4F-925F-4B34F536FE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11056" y="4358136"/>
              <a:ext cx="785813" cy="884814"/>
            </a:xfrm>
            <a:prstGeom prst="rect">
              <a:avLst/>
            </a:prstGeom>
          </p:spPr>
        </p:pic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id="{926C2DDA-1230-4B76-95B0-CB75203678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30393" y="4352966"/>
              <a:ext cx="785813" cy="884814"/>
            </a:xfrm>
            <a:prstGeom prst="rect">
              <a:avLst/>
            </a:prstGeom>
          </p:spPr>
        </p:pic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4A71B62F-3E9E-4E08-8BA7-3FF3D0A95644}"/>
              </a:ext>
            </a:extLst>
          </p:cNvPr>
          <p:cNvGrpSpPr/>
          <p:nvPr/>
        </p:nvGrpSpPr>
        <p:grpSpPr>
          <a:xfrm>
            <a:off x="7110364" y="4573627"/>
            <a:ext cx="2483173" cy="1563570"/>
            <a:chOff x="5622730" y="3994502"/>
            <a:chExt cx="2520300" cy="1446550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AA662970-8624-42F5-9587-00B5EF350408}"/>
                </a:ext>
              </a:extLst>
            </p:cNvPr>
            <p:cNvSpPr txBox="1"/>
            <p:nvPr/>
          </p:nvSpPr>
          <p:spPr>
            <a:xfrm>
              <a:off x="7347619" y="3994502"/>
              <a:ext cx="795411" cy="144655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8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~</a:t>
              </a:r>
              <a:endParaRPr lang="zh-CN" altLang="en-US" sz="8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860D7EC8-7438-45B8-8BFD-452F45C7EC40}"/>
                </a:ext>
              </a:extLst>
            </p:cNvPr>
            <p:cNvSpPr txBox="1"/>
            <p:nvPr/>
          </p:nvSpPr>
          <p:spPr>
            <a:xfrm>
              <a:off x="5622730" y="3994502"/>
              <a:ext cx="795411" cy="144655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8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~</a:t>
              </a:r>
              <a:endParaRPr lang="zh-CN" altLang="en-US" sz="8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9" name="图片 38">
            <a:extLst>
              <a:ext uri="{FF2B5EF4-FFF2-40B4-BE49-F238E27FC236}">
                <a16:creationId xmlns:a16="http://schemas.microsoft.com/office/drawing/2014/main" id="{1F19A6EB-5E04-421B-90AB-DBA97914A2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649" y="727460"/>
            <a:ext cx="7173851" cy="3095711"/>
          </a:xfrm>
          <a:prstGeom prst="rect">
            <a:avLst/>
          </a:prstGeom>
        </p:spPr>
      </p:pic>
      <p:sp>
        <p:nvSpPr>
          <p:cNvPr id="12293" name="椭圆 12292"/>
          <p:cNvSpPr/>
          <p:nvPr/>
        </p:nvSpPr>
        <p:spPr>
          <a:xfrm>
            <a:off x="2514600" y="685800"/>
            <a:ext cx="3276600" cy="1905000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294" name="椭圆 12293"/>
          <p:cNvSpPr/>
          <p:nvPr/>
        </p:nvSpPr>
        <p:spPr>
          <a:xfrm>
            <a:off x="4369492" y="1981639"/>
            <a:ext cx="2647664" cy="1874399"/>
          </a:xfrm>
          <a:prstGeom prst="ellipse">
            <a:avLst/>
          </a:prstGeom>
          <a:solidFill>
            <a:srgbClr val="CCFFCC">
              <a:alpha val="50195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295" name="矩形 12294"/>
          <p:cNvSpPr/>
          <p:nvPr/>
        </p:nvSpPr>
        <p:spPr>
          <a:xfrm>
            <a:off x="8854648" y="1462848"/>
            <a:ext cx="1143000" cy="1600200"/>
          </a:xfrm>
          <a:prstGeom prst="rect">
            <a:avLst/>
          </a:prstGeom>
          <a:solidFill>
            <a:srgbClr val="00FF00">
              <a:alpha val="50195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296" name="矩形 12295"/>
          <p:cNvSpPr/>
          <p:nvPr/>
        </p:nvSpPr>
        <p:spPr>
          <a:xfrm>
            <a:off x="7925160" y="1462848"/>
            <a:ext cx="1143000" cy="1600200"/>
          </a:xfrm>
          <a:prstGeom prst="rect">
            <a:avLst/>
          </a:prstGeom>
          <a:solidFill>
            <a:srgbClr val="00FF00">
              <a:alpha val="50195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297" name="矩形 12296"/>
          <p:cNvSpPr/>
          <p:nvPr/>
        </p:nvSpPr>
        <p:spPr>
          <a:xfrm>
            <a:off x="7025909" y="1462900"/>
            <a:ext cx="1143000" cy="1600200"/>
          </a:xfrm>
          <a:prstGeom prst="rect">
            <a:avLst/>
          </a:prstGeom>
          <a:solidFill>
            <a:srgbClr val="00FF00">
              <a:alpha val="50195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298" name="矩形 12297"/>
          <p:cNvSpPr/>
          <p:nvPr/>
        </p:nvSpPr>
        <p:spPr>
          <a:xfrm>
            <a:off x="2971800" y="2514600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腺嘌呤</a:t>
            </a:r>
          </a:p>
        </p:txBody>
      </p:sp>
      <p:sp>
        <p:nvSpPr>
          <p:cNvPr id="12299" name="矩形 12298"/>
          <p:cNvSpPr/>
          <p:nvPr/>
        </p:nvSpPr>
        <p:spPr>
          <a:xfrm>
            <a:off x="3944077" y="3345351"/>
            <a:ext cx="914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核糖</a:t>
            </a:r>
          </a:p>
        </p:txBody>
      </p:sp>
      <p:sp>
        <p:nvSpPr>
          <p:cNvPr id="12300" name="矩形 12299"/>
          <p:cNvSpPr/>
          <p:nvPr/>
        </p:nvSpPr>
        <p:spPr>
          <a:xfrm>
            <a:off x="7391400" y="3032125"/>
            <a:ext cx="762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磷酸基团</a:t>
            </a:r>
          </a:p>
        </p:txBody>
      </p:sp>
      <p:sp>
        <p:nvSpPr>
          <p:cNvPr id="12301" name="矩形 12300"/>
          <p:cNvSpPr/>
          <p:nvPr/>
        </p:nvSpPr>
        <p:spPr>
          <a:xfrm>
            <a:off x="8201471" y="3032125"/>
            <a:ext cx="762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磷酸基团</a:t>
            </a:r>
          </a:p>
        </p:txBody>
      </p:sp>
      <p:sp>
        <p:nvSpPr>
          <p:cNvPr id="12302" name="矩形 12301"/>
          <p:cNvSpPr/>
          <p:nvPr/>
        </p:nvSpPr>
        <p:spPr>
          <a:xfrm>
            <a:off x="9033692" y="3032125"/>
            <a:ext cx="762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磷酸基团</a:t>
            </a:r>
          </a:p>
        </p:txBody>
      </p:sp>
      <p:sp>
        <p:nvSpPr>
          <p:cNvPr id="12303" name="左大括号 12302"/>
          <p:cNvSpPr/>
          <p:nvPr/>
        </p:nvSpPr>
        <p:spPr>
          <a:xfrm rot="-5426840">
            <a:off x="4165946" y="2058194"/>
            <a:ext cx="304800" cy="3886200"/>
          </a:xfrm>
          <a:prstGeom prst="leftBrace">
            <a:avLst>
              <a:gd name="adj1" fmla="val 10625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305" name="矩形 12304"/>
          <p:cNvSpPr/>
          <p:nvPr/>
        </p:nvSpPr>
        <p:spPr>
          <a:xfrm>
            <a:off x="3827342" y="4226414"/>
            <a:ext cx="28432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腺苷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denosine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467600" y="4215130"/>
            <a:ext cx="21291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特殊化学键</a:t>
            </a:r>
          </a:p>
        </p:txBody>
      </p:sp>
      <p:cxnSp>
        <p:nvCxnSpPr>
          <p:cNvPr id="30" name="直接箭头连接符 29"/>
          <p:cNvCxnSpPr/>
          <p:nvPr/>
        </p:nvCxnSpPr>
        <p:spPr>
          <a:xfrm rot="5400000" flipH="1" flipV="1">
            <a:off x="7453313" y="3286125"/>
            <a:ext cx="1573213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 rot="5400000" flipH="1" flipV="1">
            <a:off x="8238331" y="3285331"/>
            <a:ext cx="1571625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 rot="10800000" flipV="1">
            <a:off x="7535571" y="4686789"/>
            <a:ext cx="571500" cy="4286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>
            <a:off x="8632349" y="4671439"/>
            <a:ext cx="642938" cy="4286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667625" y="3786188"/>
            <a:ext cx="24288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ri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hosphate</a:t>
            </a:r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524993" y="4183637"/>
            <a:ext cx="1643063" cy="500063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985E7AC9-D772-4DAC-9407-D4A4E0B4C2C7}"/>
              </a:ext>
            </a:extLst>
          </p:cNvPr>
          <p:cNvSpPr/>
          <p:nvPr/>
        </p:nvSpPr>
        <p:spPr>
          <a:xfrm>
            <a:off x="2065859" y="5492246"/>
            <a:ext cx="128009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腺嘌呤</a:t>
            </a:r>
          </a:p>
        </p:txBody>
      </p:sp>
      <p:sp>
        <p:nvSpPr>
          <p:cNvPr id="57" name="TextBox 24">
            <a:extLst>
              <a:ext uri="{FF2B5EF4-FFF2-40B4-BE49-F238E27FC236}">
                <a16:creationId xmlns:a16="http://schemas.microsoft.com/office/drawing/2014/main" id="{4D860291-F56D-497D-AF3B-75948284C686}"/>
              </a:ext>
            </a:extLst>
          </p:cNvPr>
          <p:cNvSpPr txBox="1"/>
          <p:nvPr/>
        </p:nvSpPr>
        <p:spPr>
          <a:xfrm>
            <a:off x="6393978" y="5250563"/>
            <a:ext cx="77652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Pi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1722BF29-3D4C-4B89-90A3-DFDAF2685EA3}"/>
              </a:ext>
            </a:extLst>
          </p:cNvPr>
          <p:cNvSpPr/>
          <p:nvPr/>
        </p:nvSpPr>
        <p:spPr>
          <a:xfrm>
            <a:off x="3893950" y="5687913"/>
            <a:ext cx="96452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核糖</a:t>
            </a:r>
          </a:p>
        </p:txBody>
      </p:sp>
      <p:sp>
        <p:nvSpPr>
          <p:cNvPr id="59" name="TextBox 24">
            <a:extLst>
              <a:ext uri="{FF2B5EF4-FFF2-40B4-BE49-F238E27FC236}">
                <a16:creationId xmlns:a16="http://schemas.microsoft.com/office/drawing/2014/main" id="{7E4A6FF3-1BD7-46E4-9197-7581E9B524BE}"/>
              </a:ext>
            </a:extLst>
          </p:cNvPr>
          <p:cNvSpPr txBox="1"/>
          <p:nvPr/>
        </p:nvSpPr>
        <p:spPr>
          <a:xfrm>
            <a:off x="8126728" y="5235936"/>
            <a:ext cx="77652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Pi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" name="TextBox 24">
            <a:extLst>
              <a:ext uri="{FF2B5EF4-FFF2-40B4-BE49-F238E27FC236}">
                <a16:creationId xmlns:a16="http://schemas.microsoft.com/office/drawing/2014/main" id="{3CFD3B6E-7D88-4CE6-ADF9-C8B53A225B82}"/>
              </a:ext>
            </a:extLst>
          </p:cNvPr>
          <p:cNvSpPr txBox="1"/>
          <p:nvPr/>
        </p:nvSpPr>
        <p:spPr>
          <a:xfrm>
            <a:off x="9837452" y="5230636"/>
            <a:ext cx="77652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Pi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01A9B3A8-FC08-4673-8CEC-FAA16B75BA03}"/>
              </a:ext>
            </a:extLst>
          </p:cNvPr>
          <p:cNvGrpSpPr/>
          <p:nvPr/>
        </p:nvGrpSpPr>
        <p:grpSpPr>
          <a:xfrm>
            <a:off x="7747861" y="163462"/>
            <a:ext cx="3261901" cy="1026891"/>
            <a:chOff x="595782" y="5615405"/>
            <a:chExt cx="3300904" cy="1301156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241C2A11-F8D8-44CB-8950-86F5AA8EF228}"/>
                </a:ext>
              </a:extLst>
            </p:cNvPr>
            <p:cNvSpPr txBox="1"/>
            <p:nvPr/>
          </p:nvSpPr>
          <p:spPr>
            <a:xfrm>
              <a:off x="595782" y="5615405"/>
              <a:ext cx="330090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latin typeface="黑体" panose="02010609060101010101" pitchFamily="49" charset="-122"/>
                  <a:ea typeface="黑体" panose="02010609060101010101" pitchFamily="49" charset="-122"/>
                </a:rPr>
                <a:t>A-P  P  </a:t>
              </a:r>
              <a:r>
                <a:rPr lang="en-US" altLang="zh-CN" sz="54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P</a:t>
              </a:r>
              <a:endParaRPr lang="zh-CN" altLang="en-US" sz="5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32C4DF30-5844-4F39-9B95-78D0F3A5434C}"/>
                </a:ext>
              </a:extLst>
            </p:cNvPr>
            <p:cNvSpPr txBox="1"/>
            <p:nvPr/>
          </p:nvSpPr>
          <p:spPr>
            <a:xfrm>
              <a:off x="1686789" y="5808565"/>
              <a:ext cx="611065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~</a:t>
              </a:r>
              <a:endParaRPr lang="zh-CN" altLang="en-US" sz="6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E3F08C5C-EB5B-4B37-8CA5-085CBC595854}"/>
                </a:ext>
              </a:extLst>
            </p:cNvPr>
            <p:cNvSpPr txBox="1"/>
            <p:nvPr/>
          </p:nvSpPr>
          <p:spPr>
            <a:xfrm>
              <a:off x="2770461" y="5805952"/>
              <a:ext cx="611065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~</a:t>
              </a:r>
              <a:endParaRPr lang="zh-CN" altLang="en-US" sz="6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F3EA3537-D71C-481E-8413-7CC259A8AB00}"/>
              </a:ext>
            </a:extLst>
          </p:cNvPr>
          <p:cNvSpPr txBox="1"/>
          <p:nvPr/>
        </p:nvSpPr>
        <p:spPr>
          <a:xfrm>
            <a:off x="213252" y="121681"/>
            <a:ext cx="626540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ATP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腺苷三磷酸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）的化学结构式：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/>
      <p:bldP spid="12299" grpId="0"/>
      <p:bldP spid="12300" grpId="0"/>
      <p:bldP spid="12301" grpId="0"/>
      <p:bldP spid="12302" grpId="0"/>
      <p:bldP spid="12305" grpId="0"/>
      <p:bldP spid="28" grpId="0"/>
      <p:bldP spid="37" grpId="0"/>
      <p:bldP spid="37" grpId="1"/>
      <p:bldP spid="32" grpId="0" bldLvl="0" animBg="1"/>
      <p:bldP spid="56" grpId="0"/>
      <p:bldP spid="57" grpId="0"/>
      <p:bldP spid="58" grpId="0"/>
      <p:bldP spid="59" grpId="0"/>
      <p:bldP spid="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E7F69DA2-BD91-4543-9E26-DBBE1F9FE2A2}"/>
              </a:ext>
            </a:extLst>
          </p:cNvPr>
          <p:cNvSpPr txBox="1"/>
          <p:nvPr/>
        </p:nvSpPr>
        <p:spPr>
          <a:xfrm>
            <a:off x="947876" y="1545987"/>
            <a:ext cx="10113406" cy="156966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【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资料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4】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在某细胞培养液中加入</a:t>
            </a:r>
            <a:r>
              <a:rPr lang="en-US" altLang="zh-CN" sz="3200" b="1" baseline="30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32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P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标记的磷酸分子，短时间内分离出细胞的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ATP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，发现离腺苷最远的磷酸基团已带上</a:t>
            </a:r>
            <a:r>
              <a:rPr lang="en-US" altLang="zh-CN" sz="3200" b="1" baseline="30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32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P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放射性标记。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53DF2B5-6DFC-475B-9418-5FCC5D4C38EE}"/>
              </a:ext>
            </a:extLst>
          </p:cNvPr>
          <p:cNvSpPr txBox="1"/>
          <p:nvPr/>
        </p:nvSpPr>
        <p:spPr>
          <a:xfrm>
            <a:off x="1385165" y="5395619"/>
            <a:ext cx="48175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1 mol ATP</a:t>
            </a:r>
            <a:r>
              <a:rPr lang="zh-CN" altLang="en-US" sz="2800" b="1" dirty="0"/>
              <a:t>水解释放能量为</a:t>
            </a:r>
            <a:endParaRPr lang="en-US" altLang="zh-CN" sz="2800" b="1" dirty="0"/>
          </a:p>
          <a:p>
            <a:r>
              <a:rPr lang="en-US" altLang="zh-CN" sz="2800" b="1" dirty="0">
                <a:solidFill>
                  <a:srgbClr val="FF0000"/>
                </a:solidFill>
              </a:rPr>
              <a:t>                 30.54kJ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262BAD5-C0F9-48CE-8910-6D60CADD5B35}"/>
              </a:ext>
            </a:extLst>
          </p:cNvPr>
          <p:cNvSpPr txBox="1"/>
          <p:nvPr/>
        </p:nvSpPr>
        <p:spPr>
          <a:xfrm>
            <a:off x="7115198" y="5436339"/>
            <a:ext cx="3068469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高能磷酸化合物</a:t>
            </a:r>
          </a:p>
        </p:txBody>
      </p:sp>
      <p:sp>
        <p:nvSpPr>
          <p:cNvPr id="23" name="Text Box 2">
            <a:extLst>
              <a:ext uri="{FF2B5EF4-FFF2-40B4-BE49-F238E27FC236}">
                <a16:creationId xmlns:a16="http://schemas.microsoft.com/office/drawing/2014/main" id="{2F9C5AD1-2EF7-46E0-8821-FEA59BB512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7050" y="4347718"/>
            <a:ext cx="23764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A-P~P</a:t>
            </a:r>
            <a:r>
              <a:rPr lang="en-US" altLang="zh-CN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~</a:t>
            </a:r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P</a:t>
            </a:r>
          </a:p>
        </p:txBody>
      </p:sp>
      <p:sp>
        <p:nvSpPr>
          <p:cNvPr id="26" name="Line 3">
            <a:extLst>
              <a:ext uri="{FF2B5EF4-FFF2-40B4-BE49-F238E27FC236}">
                <a16:creationId xmlns:a16="http://schemas.microsoft.com/office/drawing/2014/main" id="{101D0073-C270-4CDC-BBE5-E672489DC5E9}"/>
              </a:ext>
            </a:extLst>
          </p:cNvPr>
          <p:cNvSpPr>
            <a:spLocks noChangeShapeType="1"/>
          </p:cNvSpPr>
          <p:nvPr/>
        </p:nvSpPr>
        <p:spPr bwMode="auto">
          <a:xfrm>
            <a:off x="3246128" y="4708205"/>
            <a:ext cx="1800225" cy="111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7" name="Text Box 4">
            <a:extLst>
              <a:ext uri="{FF2B5EF4-FFF2-40B4-BE49-F238E27FC236}">
                <a16:creationId xmlns:a16="http://schemas.microsoft.com/office/drawing/2014/main" id="{E2A9874F-CB2E-426B-A2EA-371A686EF0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4145" y="4223187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ATP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酶 </a:t>
            </a:r>
          </a:p>
        </p:txBody>
      </p:sp>
      <p:sp>
        <p:nvSpPr>
          <p:cNvPr id="29" name="Text Box 5">
            <a:extLst>
              <a:ext uri="{FF2B5EF4-FFF2-40B4-BE49-F238E27FC236}">
                <a16:creationId xmlns:a16="http://schemas.microsoft.com/office/drawing/2014/main" id="{3568FB44-9F32-47E5-A8A7-8D11024B26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4915" y="4358955"/>
            <a:ext cx="18716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A-P~P</a:t>
            </a:r>
          </a:p>
        </p:txBody>
      </p:sp>
      <p:sp>
        <p:nvSpPr>
          <p:cNvPr id="30" name="Text Box 6">
            <a:extLst>
              <a:ext uri="{FF2B5EF4-FFF2-40B4-BE49-F238E27FC236}">
                <a16:creationId xmlns:a16="http://schemas.microsoft.com/office/drawing/2014/main" id="{F6C57A7F-7C71-4C87-960E-1E7EA9CDE9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1961" y="4347718"/>
            <a:ext cx="5032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+</a:t>
            </a:r>
          </a:p>
        </p:txBody>
      </p:sp>
      <p:sp>
        <p:nvSpPr>
          <p:cNvPr id="31" name="Text Box 7">
            <a:extLst>
              <a:ext uri="{FF2B5EF4-FFF2-40B4-BE49-F238E27FC236}">
                <a16:creationId xmlns:a16="http://schemas.microsoft.com/office/drawing/2014/main" id="{FD67EBAC-4777-4EE1-954B-2F2D70D180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4013" y="4368480"/>
            <a:ext cx="8651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Pi</a:t>
            </a:r>
          </a:p>
        </p:txBody>
      </p:sp>
      <p:sp>
        <p:nvSpPr>
          <p:cNvPr id="32" name="Rectangle 8">
            <a:extLst>
              <a:ext uri="{FF2B5EF4-FFF2-40B4-BE49-F238E27FC236}">
                <a16:creationId xmlns:a16="http://schemas.microsoft.com/office/drawing/2014/main" id="{9802A15F-962A-4879-ADBD-4D9A07D7EE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41915" y="4358955"/>
            <a:ext cx="5461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+</a:t>
            </a:r>
          </a:p>
        </p:txBody>
      </p:sp>
      <p:sp>
        <p:nvSpPr>
          <p:cNvPr id="33" name="Text Box 9">
            <a:extLst>
              <a:ext uri="{FF2B5EF4-FFF2-40B4-BE49-F238E27FC236}">
                <a16:creationId xmlns:a16="http://schemas.microsoft.com/office/drawing/2014/main" id="{D41895B5-AD55-42C7-A1A2-9947F5A5DA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8020" y="4310108"/>
            <a:ext cx="1524000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ADP</a:t>
            </a:r>
          </a:p>
        </p:txBody>
      </p:sp>
      <p:sp>
        <p:nvSpPr>
          <p:cNvPr id="36" name="Text Box 12">
            <a:extLst>
              <a:ext uri="{FF2B5EF4-FFF2-40B4-BE49-F238E27FC236}">
                <a16:creationId xmlns:a16="http://schemas.microsoft.com/office/drawing/2014/main" id="{52BC3213-DF0E-42D5-AAE1-0D93526D15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6636" y="4175908"/>
            <a:ext cx="187703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能量</a:t>
            </a:r>
          </a:p>
        </p:txBody>
      </p:sp>
      <p:sp>
        <p:nvSpPr>
          <p:cNvPr id="37" name="Text Box 14">
            <a:extLst>
              <a:ext uri="{FF2B5EF4-FFF2-40B4-BE49-F238E27FC236}">
                <a16:creationId xmlns:a16="http://schemas.microsoft.com/office/drawing/2014/main" id="{8044E076-2F0E-44A4-88A7-B905B3BCE8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5520" y="4310108"/>
            <a:ext cx="2291344" cy="70788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ATP</a:t>
            </a:r>
          </a:p>
        </p:txBody>
      </p:sp>
      <p:grpSp>
        <p:nvGrpSpPr>
          <p:cNvPr id="38" name="Group 15">
            <a:extLst>
              <a:ext uri="{FF2B5EF4-FFF2-40B4-BE49-F238E27FC236}">
                <a16:creationId xmlns:a16="http://schemas.microsoft.com/office/drawing/2014/main" id="{8403D3C5-DED7-43DF-BAF5-116E213D16EA}"/>
              </a:ext>
            </a:extLst>
          </p:cNvPr>
          <p:cNvGrpSpPr>
            <a:grpSpLocks/>
          </p:cNvGrpSpPr>
          <p:nvPr/>
        </p:nvGrpSpPr>
        <p:grpSpPr bwMode="auto">
          <a:xfrm>
            <a:off x="2725695" y="3450940"/>
            <a:ext cx="4752975" cy="1106487"/>
            <a:chOff x="1296" y="503"/>
            <a:chExt cx="2994" cy="697"/>
          </a:xfrm>
        </p:grpSpPr>
        <p:sp>
          <p:nvSpPr>
            <p:cNvPr id="39" name="Line 16">
              <a:extLst>
                <a:ext uri="{FF2B5EF4-FFF2-40B4-BE49-F238E27FC236}">
                  <a16:creationId xmlns:a16="http://schemas.microsoft.com/office/drawing/2014/main" id="{23E99A47-38CA-4FFA-B1AE-81DABACE0E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6" y="624"/>
              <a:ext cx="288" cy="576"/>
            </a:xfrm>
            <a:prstGeom prst="line">
              <a:avLst/>
            </a:prstGeom>
            <a:noFill/>
            <a:ln w="31750">
              <a:solidFill>
                <a:srgbClr val="C00000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0" name="Text Box 17">
              <a:extLst>
                <a:ext uri="{FF2B5EF4-FFF2-40B4-BE49-F238E27FC236}">
                  <a16:creationId xmlns:a16="http://schemas.microsoft.com/office/drawing/2014/main" id="{7C6E9992-54E1-4085-B252-E51C98B0DF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6" y="503"/>
              <a:ext cx="276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solidFill>
                    <a:srgbClr val="FF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不稳定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DB226494-04A6-4F42-ADBF-C102B6D9A935}"/>
              </a:ext>
            </a:extLst>
          </p:cNvPr>
          <p:cNvSpPr txBox="1"/>
          <p:nvPr/>
        </p:nvSpPr>
        <p:spPr>
          <a:xfrm>
            <a:off x="1336688" y="352685"/>
            <a:ext cx="951862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思考：哪一个磷酸基团更容易离开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ATP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，携带着其转移势能，与其他分子结合呢？</a:t>
            </a:r>
            <a:endParaRPr lang="en-US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500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3" grpId="0"/>
      <p:bldP spid="27" grpId="0"/>
      <p:bldP spid="29" grpId="0"/>
      <p:bldP spid="30" grpId="0"/>
      <p:bldP spid="31" grpId="0"/>
      <p:bldP spid="32" grpId="0"/>
      <p:bldP spid="33" grpId="0" animBg="1"/>
      <p:bldP spid="36" grpId="0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9">
            <a:extLst>
              <a:ext uri="{FF2B5EF4-FFF2-40B4-BE49-F238E27FC236}">
                <a16:creationId xmlns:a16="http://schemas.microsoft.com/office/drawing/2014/main" id="{885E0199-56FA-48A7-B8A6-7C7DC6A48E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629" y="156904"/>
            <a:ext cx="3460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</a:rPr>
              <a:t>二、</a:t>
            </a:r>
            <a:r>
              <a:rPr lang="en-US" altLang="zh-CN" sz="3600" dirty="0">
                <a:solidFill>
                  <a:schemeClr val="tx1"/>
                </a:solidFill>
                <a:latin typeface="黑体" panose="02010609060101010101" pitchFamily="49" charset="-122"/>
              </a:rPr>
              <a:t>ATP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</a:rPr>
              <a:t>的利用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2AF4487-7625-4415-BE3E-DA29A2AD97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5622" y="776364"/>
            <a:ext cx="12603242" cy="3116932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55FEA4FE-AE13-44C3-88BB-C6DCFE7D1526}"/>
              </a:ext>
            </a:extLst>
          </p:cNvPr>
          <p:cNvGrpSpPr/>
          <p:nvPr/>
        </p:nvGrpSpPr>
        <p:grpSpPr>
          <a:xfrm>
            <a:off x="351377" y="4822311"/>
            <a:ext cx="11331709" cy="1575342"/>
            <a:chOff x="797607" y="5252824"/>
            <a:chExt cx="11331709" cy="1575342"/>
          </a:xfrm>
        </p:grpSpPr>
        <p:sp>
          <p:nvSpPr>
            <p:cNvPr id="11" name="TextBox 2">
              <a:extLst>
                <a:ext uri="{FF2B5EF4-FFF2-40B4-BE49-F238E27FC236}">
                  <a16:creationId xmlns:a16="http://schemas.microsoft.com/office/drawing/2014/main" id="{D6A027FE-FC65-4305-A2E9-55D8418FEAF6}"/>
                </a:ext>
              </a:extLst>
            </p:cNvPr>
            <p:cNvSpPr txBox="1"/>
            <p:nvPr/>
          </p:nvSpPr>
          <p:spPr>
            <a:xfrm>
              <a:off x="843183" y="5252824"/>
              <a:ext cx="10533097" cy="584771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r>
                <a:rPr lang="en-US" altLang="zh-CN" sz="30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ATP</a:t>
              </a:r>
              <a:r>
                <a:rPr lang="zh-CN" altLang="en-US" sz="30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的供能机理：</a:t>
              </a:r>
            </a:p>
          </p:txBody>
        </p:sp>
        <p:sp>
          <p:nvSpPr>
            <p:cNvPr id="12" name="TextBox 3">
              <a:extLst>
                <a:ext uri="{FF2B5EF4-FFF2-40B4-BE49-F238E27FC236}">
                  <a16:creationId xmlns:a16="http://schemas.microsoft.com/office/drawing/2014/main" id="{41CBEF53-C2C7-4D6E-9E44-54D42B1DC5EA}"/>
                </a:ext>
              </a:extLst>
            </p:cNvPr>
            <p:cNvSpPr txBox="1"/>
            <p:nvPr/>
          </p:nvSpPr>
          <p:spPr>
            <a:xfrm>
              <a:off x="797607" y="5781730"/>
              <a:ext cx="11331709" cy="1046436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r>
                <a:rPr lang="en-US" altLang="zh-CN" sz="30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ATP</a:t>
              </a:r>
              <a:r>
                <a:rPr lang="zh-CN" altLang="en-US" sz="30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水解释放的磷酸基团使蛋白质、核苷酸等分子磷酸化，导致其空间结构发生变化，活性也被改变，因而可以参与各种化学反应。</a:t>
              </a:r>
            </a:p>
          </p:txBody>
        </p:sp>
      </p:grpSp>
      <p:sp>
        <p:nvSpPr>
          <p:cNvPr id="14" name="TextBox 2">
            <a:extLst>
              <a:ext uri="{FF2B5EF4-FFF2-40B4-BE49-F238E27FC236}">
                <a16:creationId xmlns:a16="http://schemas.microsoft.com/office/drawing/2014/main" id="{2D42317A-1DE1-4FB6-9101-CC9D7C877098}"/>
              </a:ext>
            </a:extLst>
          </p:cNvPr>
          <p:cNvSpPr txBox="1"/>
          <p:nvPr/>
        </p:nvSpPr>
        <p:spPr>
          <a:xfrm>
            <a:off x="396953" y="4086557"/>
            <a:ext cx="11688976" cy="58477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磷酸化：是指在蛋白质或其他类型分子上，加入一个磷酸基团。</a:t>
            </a:r>
          </a:p>
        </p:txBody>
      </p:sp>
    </p:spTree>
    <p:extLst>
      <p:ext uri="{BB962C8B-B14F-4D97-AF65-F5344CB8AC3E}">
        <p14:creationId xmlns:p14="http://schemas.microsoft.com/office/powerpoint/2010/main" val="116175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9">
            <a:extLst>
              <a:ext uri="{FF2B5EF4-FFF2-40B4-BE49-F238E27FC236}">
                <a16:creationId xmlns:a16="http://schemas.microsoft.com/office/drawing/2014/main" id="{B0F629E8-CE43-4E32-9A3D-6F5502E75F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292" y="120551"/>
            <a:ext cx="34607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chemeClr val="tx1"/>
                </a:solidFill>
                <a:latin typeface="黑体" panose="02010609060101010101" charset="-122"/>
                <a:cs typeface="黑体" panose="02010609060101010101" charset="-122"/>
              </a:rPr>
              <a:t>二、</a:t>
            </a:r>
            <a:r>
              <a:rPr lang="en-US" altLang="zh-CN" sz="3600" dirty="0">
                <a:solidFill>
                  <a:schemeClr val="tx1"/>
                </a:solidFill>
                <a:latin typeface="黑体" panose="02010609060101010101" charset="-122"/>
                <a:cs typeface="黑体" panose="02010609060101010101" charset="-122"/>
              </a:rPr>
              <a:t>ATP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charset="-122"/>
                <a:cs typeface="黑体" panose="02010609060101010101" charset="-122"/>
              </a:rPr>
              <a:t>的利用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F0D800D-FF63-4422-855C-59FFEC2D0BD3}"/>
              </a:ext>
            </a:extLst>
          </p:cNvPr>
          <p:cNvGrpSpPr/>
          <p:nvPr/>
        </p:nvGrpSpPr>
        <p:grpSpPr>
          <a:xfrm>
            <a:off x="1058029" y="3982944"/>
            <a:ext cx="4216398" cy="2755118"/>
            <a:chOff x="4856973" y="1047577"/>
            <a:chExt cx="4216398" cy="2755118"/>
          </a:xfrm>
        </p:grpSpPr>
        <p:sp>
          <p:nvSpPr>
            <p:cNvPr id="4" name="Text Box 4">
              <a:extLst>
                <a:ext uri="{FF2B5EF4-FFF2-40B4-BE49-F238E27FC236}">
                  <a16:creationId xmlns:a16="http://schemas.microsoft.com/office/drawing/2014/main" id="{FC9EA03A-BD76-482A-9EEE-0C06EE1978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00556" y="3279475"/>
              <a:ext cx="346075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 algn="ctr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用于大脑思考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3E5A842-8E15-423E-878F-80668092AFC5}"/>
                </a:ext>
              </a:extLst>
            </p:cNvPr>
            <p:cNvGrpSpPr/>
            <p:nvPr/>
          </p:nvGrpSpPr>
          <p:grpSpPr>
            <a:xfrm>
              <a:off x="4856973" y="1047577"/>
              <a:ext cx="4216398" cy="2085848"/>
              <a:chOff x="189663" y="3321844"/>
              <a:chExt cx="5252248" cy="2808286"/>
            </a:xfrm>
          </p:grpSpPr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FEB9A4A6-C0A2-4E08-B1C2-3C593B6042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38449" y="3993224"/>
                <a:ext cx="2303462" cy="2128792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03946351-C1D7-4206-8C99-4603457479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63" y="3321844"/>
                <a:ext cx="3059113" cy="2808286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8DBF2BF-93FC-4DD9-AAFB-EDFCC61FE935}"/>
              </a:ext>
            </a:extLst>
          </p:cNvPr>
          <p:cNvGrpSpPr/>
          <p:nvPr/>
        </p:nvGrpSpPr>
        <p:grpSpPr>
          <a:xfrm>
            <a:off x="7761713" y="823897"/>
            <a:ext cx="3213556" cy="2933388"/>
            <a:chOff x="282694" y="3726480"/>
            <a:chExt cx="3213556" cy="2933388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D9255B74-C506-4312-8A9D-9C686567108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694" y="3726480"/>
              <a:ext cx="3213556" cy="2410168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D934209-40D3-4A15-867D-3722B7B3410A}"/>
                </a:ext>
              </a:extLst>
            </p:cNvPr>
            <p:cNvSpPr txBox="1"/>
            <p:nvPr/>
          </p:nvSpPr>
          <p:spPr>
            <a:xfrm>
              <a:off x="330640" y="6136648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生物发光</a:t>
              </a:r>
            </a:p>
          </p:txBody>
        </p:sp>
      </p:grpSp>
      <p:grpSp>
        <p:nvGrpSpPr>
          <p:cNvPr id="14" name="Group 31">
            <a:extLst>
              <a:ext uri="{FF2B5EF4-FFF2-40B4-BE49-F238E27FC236}">
                <a16:creationId xmlns:a16="http://schemas.microsoft.com/office/drawing/2014/main" id="{1162AE6D-29F7-43AE-A66E-5F4C00A476DA}"/>
              </a:ext>
            </a:extLst>
          </p:cNvPr>
          <p:cNvGrpSpPr/>
          <p:nvPr/>
        </p:nvGrpSpPr>
        <p:grpSpPr bwMode="auto">
          <a:xfrm>
            <a:off x="6571161" y="4678462"/>
            <a:ext cx="5100766" cy="1187450"/>
            <a:chOff x="3250" y="2778"/>
            <a:chExt cx="2427" cy="748"/>
          </a:xfrm>
        </p:grpSpPr>
        <p:sp>
          <p:nvSpPr>
            <p:cNvPr id="15" name="Text Box 15">
              <a:extLst>
                <a:ext uri="{FF2B5EF4-FFF2-40B4-BE49-F238E27FC236}">
                  <a16:creationId xmlns:a16="http://schemas.microsoft.com/office/drawing/2014/main" id="{0E0C6AF0-4A0C-4810-BA98-FB25A60A0D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0" y="2778"/>
              <a:ext cx="2311" cy="368"/>
            </a:xfrm>
            <a:prstGeom prst="rect">
              <a:avLst/>
            </a:prstGeom>
            <a:solidFill>
              <a:srgbClr val="CC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 eaLnBrk="0" hangingPunct="0"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 eaLnBrk="0" hangingPunct="0"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 eaLnBrk="0" hangingPunct="0"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 eaLnBrk="0" hangingPunct="0"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0" dirty="0">
                  <a:latin typeface="黑体" panose="02010609060101010101" charset="-122"/>
                  <a:cs typeface="黑体" panose="02010609060101010101" charset="-122"/>
                </a:rPr>
                <a:t>氨基酸</a:t>
              </a:r>
              <a:r>
                <a:rPr lang="en-US" altLang="zh-CN" sz="3200" b="0" dirty="0">
                  <a:latin typeface="黑体" panose="02010609060101010101" charset="-122"/>
                  <a:cs typeface="黑体" panose="02010609060101010101" charset="-122"/>
                </a:rPr>
                <a:t>+</a:t>
              </a:r>
              <a:r>
                <a:rPr lang="zh-CN" altLang="en-US" sz="3200" b="0" dirty="0">
                  <a:latin typeface="黑体" panose="02010609060101010101" charset="-122"/>
                  <a:cs typeface="黑体" panose="02010609060101010101" charset="-122"/>
                </a:rPr>
                <a:t>氨基酸     二肽              </a:t>
              </a:r>
            </a:p>
          </p:txBody>
        </p:sp>
        <p:sp>
          <p:nvSpPr>
            <p:cNvPr id="16" name="Text Box 16">
              <a:extLst>
                <a:ext uri="{FF2B5EF4-FFF2-40B4-BE49-F238E27FC236}">
                  <a16:creationId xmlns:a16="http://schemas.microsoft.com/office/drawing/2014/main" id="{087D4EAC-434B-4422-A34B-98721EA915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6" y="3158"/>
              <a:ext cx="2311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 eaLnBrk="0" hangingPunct="0"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 eaLnBrk="0" hangingPunct="0"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 eaLnBrk="0" hangingPunct="0"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 eaLnBrk="0" hangingPunct="0"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32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用于细胞内各种</a:t>
              </a:r>
              <a:r>
                <a:rPr kumimoji="1" lang="zh-CN" altLang="en-US" sz="3200" dirty="0">
                  <a:solidFill>
                    <a:srgbClr val="FF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吸能反应</a:t>
              </a:r>
              <a:endParaRPr kumimoji="1"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7" name="Line 17">
              <a:extLst>
                <a:ext uri="{FF2B5EF4-FFF2-40B4-BE49-F238E27FC236}">
                  <a16:creationId xmlns:a16="http://schemas.microsoft.com/office/drawing/2014/main" id="{CD6B4D88-1ECD-45BC-91B0-87679C0F45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81" y="2974"/>
              <a:ext cx="36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83DCDF3-5E06-4B86-8C16-EF76326E3E67}"/>
              </a:ext>
            </a:extLst>
          </p:cNvPr>
          <p:cNvGrpSpPr/>
          <p:nvPr/>
        </p:nvGrpSpPr>
        <p:grpSpPr>
          <a:xfrm>
            <a:off x="1715579" y="765711"/>
            <a:ext cx="3768818" cy="3234534"/>
            <a:chOff x="-64925" y="866403"/>
            <a:chExt cx="3768818" cy="3234534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A9968C8C-1B44-47A6-98BE-18C37BEDC7B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304" y="866403"/>
              <a:ext cx="3131275" cy="2348457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5FDAC78-8959-4065-8376-1055BEDCA42E}"/>
                </a:ext>
              </a:extLst>
            </p:cNvPr>
            <p:cNvSpPr txBox="1"/>
            <p:nvPr/>
          </p:nvSpPr>
          <p:spPr>
            <a:xfrm>
              <a:off x="-64925" y="3146830"/>
              <a:ext cx="376881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用于各种运动，如肌细胞收缩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975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2169</TotalTime>
  <Words>1280</Words>
  <Application>Microsoft Office PowerPoint</Application>
  <PresentationFormat>宽屏</PresentationFormat>
  <Paragraphs>140</Paragraphs>
  <Slides>13</Slides>
  <Notes>12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华文楷体</vt:lpstr>
      <vt:lpstr>华文新魏</vt:lpstr>
      <vt:lpstr>楷体_GB2312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细胞的能量“货币”ATP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zyf</dc:creator>
  <cp:lastModifiedBy>zyf</cp:lastModifiedBy>
  <cp:revision>12</cp:revision>
  <dcterms:created xsi:type="dcterms:W3CDTF">2021-11-28T06:47:43Z</dcterms:created>
  <dcterms:modified xsi:type="dcterms:W3CDTF">2021-12-03T01:06:16Z</dcterms:modified>
</cp:coreProperties>
</file>